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YouSheBiaoTiHei" panose="02010601030101010101" pitchFamily="2" charset="-122"/>
      <p:regular r:id="rId20"/>
    </p:embeddedFont>
    <p:embeddedFont>
      <p:font typeface="BarlowCondensed-Medium" panose="02010601030101010101" pitchFamily="2" charset="-122"/>
      <p:regular r:id="rId21"/>
    </p:embeddedFont>
    <p:embeddedFont>
      <p:font typeface="OPPOSans-R" panose="02010601030101010101" pitchFamily="2" charset="-122"/>
      <p:regular r:id="rId22"/>
    </p:embeddedFont>
    <p:embeddedFont>
      <p:font typeface="OPPOSans-H" panose="02010601030101010101" pitchFamily="2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fonts/font4.fntdata" Type="http://schemas.openxmlformats.org/officeDocument/2006/relationships/font"/>  <Relationship Id="rId24" Target="presProps.xml" Type="http://schemas.openxmlformats.org/officeDocument/2006/relationships/presProps"/>  <Relationship Id="rId25" Target="viewProps.xml" Type="http://schemas.openxmlformats.org/officeDocument/2006/relationships/viewProps"/>  <Relationship Id="rId26" Target="theme/theme1.xml" Type="http://schemas.openxmlformats.org/officeDocument/2006/relationships/theme"/>  <Relationship Id="rId2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19.png"/><Relationship Id="rId103" Type="http://schemas.openxmlformats.org/officeDocument/2006/relationships/image" Target="../media/image20.png"/><Relationship Id="rId104" Type="http://schemas.openxmlformats.org/officeDocument/2006/relationships/image" Target="../media/image21.png"/><Relationship Id="rId105" Type="http://schemas.openxmlformats.org/officeDocument/2006/relationships/image" Target="../media/image23.png"/><Relationship Id="rId106" Type="http://schemas.openxmlformats.org/officeDocument/2006/relationships/image" Target="../media/image9.png"/><Relationship Id="rId107" Type="http://schemas.openxmlformats.org/officeDocument/2006/relationships/image" Target="../media/image24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16.png"/><Relationship Id="rId1002" Type="http://schemas.openxmlformats.org/officeDocument/2006/relationships/image" Target="../media/image18.png"/><Relationship Id="rId1003" Type="http://schemas.openxmlformats.org/officeDocument/2006/relationships/image" Target="../media/image17.png"/><Relationship Id="rId1004" Type="http://schemas.openxmlformats.org/officeDocument/2006/relationships/image" Target="../media/image5.png"/><Relationship Id="rId1005" Type="http://schemas.openxmlformats.org/officeDocument/2006/relationships/image" Target="../media/image6.png"/><Relationship Id="rId1006" Type="http://schemas.openxmlformats.org/officeDocument/2006/relationships/image" Target="../media/image7.png"/><Relationship Id="rId1007" Type="http://schemas.openxmlformats.org/officeDocument/2006/relationships/image" Target="../media/image8.png"/><Relationship Id="rId1008" Type="http://schemas.openxmlformats.org/officeDocument/2006/relationships/image" Target="../media/image35.png"/><Relationship Id="rId1009" Type="http://schemas.openxmlformats.org/officeDocument/2006/relationships/image" Target="../media/image22.png"/><Relationship Id="rId10010" Type="http://schemas.openxmlformats.org/officeDocument/2006/relationships/image" Target="../media/image35.png"/><Relationship Id="rId10011" Type="http://schemas.openxmlformats.org/officeDocument/2006/relationships/image" Target="../media/image22.png"/><Relationship Id="rId10012" Type="http://schemas.openxmlformats.org/officeDocument/2006/relationships/image" Target="../media/image35.png"/><Relationship Id="rId10013" Type="http://schemas.openxmlformats.org/officeDocument/2006/relationships/image" Target="../media/image22.png"/><Relationship Id="rId10014" Type="http://schemas.openxmlformats.org/officeDocument/2006/relationships/image" Target="../media/image35.png"/><Relationship Id="rId10015" Type="http://schemas.openxmlformats.org/officeDocument/2006/relationships/image" Target="../media/image22.png"/><Relationship Id="rId10016" Type="http://schemas.openxmlformats.org/officeDocument/2006/relationships/image" Target="../media/image36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48.png"/><Relationship Id="rId1102" Type="http://schemas.openxmlformats.org/officeDocument/2006/relationships/image" Target="../media/image64.png"/><Relationship Id="rId1103" Type="http://schemas.openxmlformats.org/officeDocument/2006/relationships/image" Target="../media/image45.png"/><Relationship Id="rId1104" Type="http://schemas.openxmlformats.org/officeDocument/2006/relationships/image" Target="../media/image10.png"/><Relationship Id="rId1105" Type="http://schemas.openxmlformats.org/officeDocument/2006/relationships/image" Target="../media/image65.png"/><Relationship Id="rId1106" Type="http://schemas.openxmlformats.org/officeDocument/2006/relationships/image" Target="../media/image66.png"/><Relationship Id="rId1107" Type="http://schemas.openxmlformats.org/officeDocument/2006/relationships/image" Target="../media/image67.png"/><Relationship Id="rId1108" Type="http://schemas.openxmlformats.org/officeDocument/2006/relationships/image" Target="../media/image68.png"/><Relationship Id="rId1109" Type="http://schemas.openxmlformats.org/officeDocument/2006/relationships/image" Target="../media/image69.png"/><Relationship Id="rId11010" Type="http://schemas.openxmlformats.org/officeDocument/2006/relationships/image" Target="../media/image22.png"/><Relationship Id="rId11011" Type="http://schemas.openxmlformats.org/officeDocument/2006/relationships/image" Target="../media/image70.png"/><Relationship Id="rId11012" Type="http://schemas.openxmlformats.org/officeDocument/2006/relationships/image" Target="../media/image22.png"/><Relationship Id="rId11013" Type="http://schemas.openxmlformats.org/officeDocument/2006/relationships/image" Target="../media/image69.png"/><Relationship Id="rId11014" Type="http://schemas.openxmlformats.org/officeDocument/2006/relationships/image" Target="../media/image22.png"/><Relationship Id="rId11015" Type="http://schemas.openxmlformats.org/officeDocument/2006/relationships/image" Target="../media/image70.png"/><Relationship Id="rId11016" Type="http://schemas.openxmlformats.org/officeDocument/2006/relationships/image" Target="../media/image22.png"/><Relationship Id="rId11017" Type="http://schemas.openxmlformats.org/officeDocument/2006/relationships/image" Target="../media/image69.png"/><Relationship Id="rId11018" Type="http://schemas.openxmlformats.org/officeDocument/2006/relationships/image" Target="../media/image22.png"/><Relationship Id="rId11036" Type="http://schemas.openxmlformats.org/officeDocument/2006/relationships/image" Target="../media/image72.png"/><Relationship Id="rId11037" Type="http://schemas.openxmlformats.org/officeDocument/2006/relationships/image" Target="../media/image71.png"/><Relationship Id="rId11038" Type="http://schemas.openxmlformats.org/officeDocument/2006/relationships/image" Target="../media/image77.png"/><Relationship Id="rId11039" Type="http://schemas.openxmlformats.org/officeDocument/2006/relationships/image" Target="../media/image79.png"/><Relationship Id="rId11040" Type="http://schemas.openxmlformats.org/officeDocument/2006/relationships/image" Target="../media/image81.png"/><Relationship Id="rId11041" Type="http://schemas.openxmlformats.org/officeDocument/2006/relationships/image" Target="../media/image84.png"/><Relationship Id="rId11042" Type="http://schemas.openxmlformats.org/officeDocument/2006/relationships/image" Target="../media/image73.png"/><Relationship Id="rId11043" Type="http://schemas.openxmlformats.org/officeDocument/2006/relationships/image" Target="../media/image75.png"/><Relationship Id="rId11044" Type="http://schemas.openxmlformats.org/officeDocument/2006/relationships/image" Target="../media/image74.png"/><Relationship Id="rId11045" Type="http://schemas.openxmlformats.org/officeDocument/2006/relationships/image" Target="../media/image76.png"/><Relationship Id="rId11046" Type="http://schemas.openxmlformats.org/officeDocument/2006/relationships/image" Target="../media/image80.png"/><Relationship Id="rId11047" Type="http://schemas.openxmlformats.org/officeDocument/2006/relationships/image" Target="../media/image86.png"/><Relationship Id="rId11048" Type="http://schemas.openxmlformats.org/officeDocument/2006/relationships/image" Target="../media/image78.png"/><Relationship Id="rId11049" Type="http://schemas.openxmlformats.org/officeDocument/2006/relationships/image" Target="../media/image83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82.png"/><Relationship Id="rId1202" Type="http://schemas.openxmlformats.org/officeDocument/2006/relationships/image" Target="../media/image85.png"/><Relationship Id="rId1203" Type="http://schemas.openxmlformats.org/officeDocument/2006/relationships/image" Target="../media/image60.png"/><Relationship Id="rId1204" Type="http://schemas.openxmlformats.org/officeDocument/2006/relationships/image" Target="../media/image87.png"/><Relationship Id="rId1205" Type="http://schemas.openxmlformats.org/officeDocument/2006/relationships/image" Target="../media/image93.png"/><Relationship Id="rId1206" Type="http://schemas.openxmlformats.org/officeDocument/2006/relationships/image" Target="../media/image88.png"/><Relationship Id="rId1207" Type="http://schemas.openxmlformats.org/officeDocument/2006/relationships/image" Target="../media/image90.png"/><Relationship Id="rId1208" Type="http://schemas.openxmlformats.org/officeDocument/2006/relationships/image" Target="../media/image89.png"/><Relationship Id="rId1209" Type="http://schemas.openxmlformats.org/officeDocument/2006/relationships/image" Target="../media/image91.png"/><Relationship Id="rId12010" Type="http://schemas.openxmlformats.org/officeDocument/2006/relationships/image" Target="../media/image63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61.png"/><Relationship Id="rId1302" Type="http://schemas.openxmlformats.org/officeDocument/2006/relationships/image" Target="../media/image60.png"/><Relationship Id="rId1303" Type="http://schemas.openxmlformats.org/officeDocument/2006/relationships/image" Target="../media/image10.png"/><Relationship Id="rId1304" Type="http://schemas.openxmlformats.org/officeDocument/2006/relationships/image" Target="../media/image96.png"/><Relationship Id="rId1305" Type="http://schemas.openxmlformats.org/officeDocument/2006/relationships/image" Target="../media/image97.png"/><Relationship Id="rId1306" Type="http://schemas.openxmlformats.org/officeDocument/2006/relationships/image" Target="../media/image97.png"/><Relationship Id="rId1307" Type="http://schemas.openxmlformats.org/officeDocument/2006/relationships/image" Target="../media/image97.png"/><Relationship Id="rId1308" Type="http://schemas.openxmlformats.org/officeDocument/2006/relationships/image" Target="../media/image101.png"/><Relationship Id="rId1309" Type="http://schemas.openxmlformats.org/officeDocument/2006/relationships/image" Target="../media/image101.png"/><Relationship Id="rId13010" Type="http://schemas.openxmlformats.org/officeDocument/2006/relationships/image" Target="../media/image101.png"/><Relationship Id="rId13011" Type="http://schemas.openxmlformats.org/officeDocument/2006/relationships/image" Target="../media/image102.png"/><Relationship Id="rId13012" Type="http://schemas.openxmlformats.org/officeDocument/2006/relationships/image" Target="../media/image102.png"/><Relationship Id="rId13020" Type="http://schemas.openxmlformats.org/officeDocument/2006/relationships/image" Target="../media/image62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114.png"/><Relationship Id="rId1402" Type="http://schemas.openxmlformats.org/officeDocument/2006/relationships/image" Target="../media/image113.png"/><Relationship Id="rId1403" Type="http://schemas.openxmlformats.org/officeDocument/2006/relationships/image" Target="../media/image87.png"/><Relationship Id="rId1404" Type="http://schemas.openxmlformats.org/officeDocument/2006/relationships/image" Target="../media/image100.png"/><Relationship Id="rId1405" Type="http://schemas.openxmlformats.org/officeDocument/2006/relationships/image" Target="../media/image92.png"/><Relationship Id="rId1406" Type="http://schemas.openxmlformats.org/officeDocument/2006/relationships/image" Target="../media/image92.png"/><Relationship Id="rId1407" Type="http://schemas.openxmlformats.org/officeDocument/2006/relationships/image" Target="../media/image98.png"/><Relationship Id="rId1408" Type="http://schemas.openxmlformats.org/officeDocument/2006/relationships/image" Target="../media/image100.png"/><Relationship Id="rId1409" Type="http://schemas.openxmlformats.org/officeDocument/2006/relationships/image" Target="../media/image94.png"/><Relationship Id="rId14010" Type="http://schemas.openxmlformats.org/officeDocument/2006/relationships/image" Target="../media/image58.png"/><Relationship Id="rId14011" Type="http://schemas.openxmlformats.org/officeDocument/2006/relationships/image" Target="../media/image99.png"/><Relationship Id="rId14012" Type="http://schemas.openxmlformats.org/officeDocument/2006/relationships/image" Target="../media/image22.png"/><Relationship Id="rId14013" Type="http://schemas.openxmlformats.org/officeDocument/2006/relationships/image" Target="../media/image95.png"/><Relationship Id="rId14014" Type="http://schemas.openxmlformats.org/officeDocument/2006/relationships/image" Target="../media/image58.png"/><Relationship Id="rId14015" Type="http://schemas.openxmlformats.org/officeDocument/2006/relationships/image" Target="../media/image99.png"/><Relationship Id="rId14016" Type="http://schemas.openxmlformats.org/officeDocument/2006/relationships/image" Target="../media/image22.png"/><Relationship Id="rId14017" Type="http://schemas.openxmlformats.org/officeDocument/2006/relationships/image" Target="../media/image94.png"/><Relationship Id="rId14018" Type="http://schemas.openxmlformats.org/officeDocument/2006/relationships/image" Target="../media/image58.png"/><Relationship Id="rId14019" Type="http://schemas.openxmlformats.org/officeDocument/2006/relationships/image" Target="../media/image103.png"/><Relationship Id="rId14020" Type="http://schemas.openxmlformats.org/officeDocument/2006/relationships/image" Target="../media/image103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48.png"/><Relationship Id="rId1502" Type="http://schemas.openxmlformats.org/officeDocument/2006/relationships/image" Target="../media/image109.png"/><Relationship Id="rId1503" Type="http://schemas.openxmlformats.org/officeDocument/2006/relationships/image" Target="../media/image112.png"/><Relationship Id="rId1504" Type="http://schemas.openxmlformats.org/officeDocument/2006/relationships/image" Target="../media/image111.png"/><Relationship Id="rId1505" Type="http://schemas.openxmlformats.org/officeDocument/2006/relationships/image" Target="../media/image117.png"/><Relationship Id="rId1506" Type="http://schemas.openxmlformats.org/officeDocument/2006/relationships/image" Target="../media/image111.png"/><Relationship Id="rId1507" Type="http://schemas.openxmlformats.org/officeDocument/2006/relationships/image" Target="../media/image115.png"/><Relationship Id="rId1508" Type="http://schemas.openxmlformats.org/officeDocument/2006/relationships/image" Target="../media/image118.png"/><Relationship Id="rId1509" Type="http://schemas.openxmlformats.org/officeDocument/2006/relationships/image" Target="../media/image119.png"/><Relationship Id="rId15010" Type="http://schemas.openxmlformats.org/officeDocument/2006/relationships/image" Target="../media/image125.png"/><Relationship Id="rId15011" Type="http://schemas.openxmlformats.org/officeDocument/2006/relationships/image" Target="../media/image122.png"/><Relationship Id="rId15012" Type="http://schemas.openxmlformats.org/officeDocument/2006/relationships/image" Target="../media/image124.png"/><Relationship Id="rId15013" Type="http://schemas.openxmlformats.org/officeDocument/2006/relationships/image" Target="../media/image131.png"/><Relationship Id="rId15014" Type="http://schemas.openxmlformats.org/officeDocument/2006/relationships/image" Target="../media/image121.png"/><Relationship Id="rId15015" Type="http://schemas.openxmlformats.org/officeDocument/2006/relationships/image" Target="../media/image116.png"/><Relationship Id="rId15016" Type="http://schemas.openxmlformats.org/officeDocument/2006/relationships/image" Target="../media/image127.png"/><Relationship Id="rId15017" Type="http://schemas.openxmlformats.org/officeDocument/2006/relationships/image" Target="../media/image120.png"/><Relationship Id="rId15018" Type="http://schemas.openxmlformats.org/officeDocument/2006/relationships/image" Target="../media/image134.png"/><Relationship Id="rId15019" Type="http://schemas.openxmlformats.org/officeDocument/2006/relationships/image" Target="../media/image123.png"/><Relationship Id="rId15020" Type="http://schemas.openxmlformats.org/officeDocument/2006/relationships/image" Target="../media/image126.png"/><Relationship Id="rId15021" Type="http://schemas.openxmlformats.org/officeDocument/2006/relationships/image" Target="../media/image129.png"/><Relationship Id="rId15022" Type="http://schemas.openxmlformats.org/officeDocument/2006/relationships/image" Target="../media/image128.png"/><Relationship Id="rId15023" Type="http://schemas.openxmlformats.org/officeDocument/2006/relationships/image" Target="../media/image130.png"/><Relationship Id="rId15024" Type="http://schemas.openxmlformats.org/officeDocument/2006/relationships/image" Target="../media/image132.png"/><Relationship Id="rId15025" Type="http://schemas.openxmlformats.org/officeDocument/2006/relationships/image" Target="../media/image133.png"/><Relationship Id="rId15026" Type="http://schemas.openxmlformats.org/officeDocument/2006/relationships/image" Target="../media/image138.png"/><Relationship Id="rId15027" Type="http://schemas.openxmlformats.org/officeDocument/2006/relationships/image" Target="../media/image140.png"/><Relationship Id="rId15028" Type="http://schemas.openxmlformats.org/officeDocument/2006/relationships/image" Target="../media/image136.png"/><Relationship Id="rId15029" Type="http://schemas.openxmlformats.org/officeDocument/2006/relationships/image" Target="../media/image145.png"/><Relationship Id="rId15030" Type="http://schemas.openxmlformats.org/officeDocument/2006/relationships/image" Target="../media/image135.png"/><Relationship Id="rId15031" Type="http://schemas.openxmlformats.org/officeDocument/2006/relationships/image" Target="../media/image137.png"/><Relationship Id="rId15032" Type="http://schemas.openxmlformats.org/officeDocument/2006/relationships/image" Target="../media/image147.png"/><Relationship Id="rId15033" Type="http://schemas.openxmlformats.org/officeDocument/2006/relationships/image" Target="../media/image143.png"/><Relationship Id="rId15034" Type="http://schemas.openxmlformats.org/officeDocument/2006/relationships/image" Target="../media/image152.png"/><Relationship Id="rId15035" Type="http://schemas.openxmlformats.org/officeDocument/2006/relationships/image" Target="../media/image148.png"/><Relationship Id="rId15036" Type="http://schemas.openxmlformats.org/officeDocument/2006/relationships/image" Target="../media/image139.png"/><Relationship Id="rId15037" Type="http://schemas.openxmlformats.org/officeDocument/2006/relationships/image" Target="../media/image153.png"/><Relationship Id="rId15038" Type="http://schemas.openxmlformats.org/officeDocument/2006/relationships/image" Target="../media/image156.png"/><Relationship Id="rId15039" Type="http://schemas.openxmlformats.org/officeDocument/2006/relationships/image" Target="../media/image144.png"/><Relationship Id="rId15040" Type="http://schemas.openxmlformats.org/officeDocument/2006/relationships/image" Target="../media/image141.png"/><Relationship Id="rId15041" Type="http://schemas.openxmlformats.org/officeDocument/2006/relationships/image" Target="../media/image141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82.png"/><Relationship Id="rId1602" Type="http://schemas.openxmlformats.org/officeDocument/2006/relationships/image" Target="../media/image36.png"/><Relationship Id="rId1603" Type="http://schemas.openxmlformats.org/officeDocument/2006/relationships/image" Target="../media/image149.png"/><Relationship Id="rId1604" Type="http://schemas.openxmlformats.org/officeDocument/2006/relationships/image" Target="../media/image151.png"/><Relationship Id="rId1605" Type="http://schemas.openxmlformats.org/officeDocument/2006/relationships/image" Target="../media/image142.png"/><Relationship Id="rId1606" Type="http://schemas.openxmlformats.org/officeDocument/2006/relationships/image" Target="../media/image142.png"/><Relationship Id="rId1607" Type="http://schemas.openxmlformats.org/officeDocument/2006/relationships/image" Target="../media/image142.png"/><Relationship Id="rId1608" Type="http://schemas.openxmlformats.org/officeDocument/2006/relationships/image" Target="../media/image142.png"/><Relationship Id="rId1609" Type="http://schemas.openxmlformats.org/officeDocument/2006/relationships/image" Target="../media/image154.png"/><Relationship Id="rId16010" Type="http://schemas.openxmlformats.org/officeDocument/2006/relationships/image" Target="../media/image146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61.png"/><Relationship Id="rId1702" Type="http://schemas.openxmlformats.org/officeDocument/2006/relationships/image" Target="../media/image155.png"/><Relationship Id="rId1703" Type="http://schemas.openxmlformats.org/officeDocument/2006/relationships/image" Target="../media/image157.png"/><Relationship Id="rId1704" Type="http://schemas.openxmlformats.org/officeDocument/2006/relationships/image" Target="../media/image158.png"/><Relationship Id="rId1705" Type="http://schemas.openxmlformats.org/officeDocument/2006/relationships/image" Target="../media/image10.png"/><Relationship Id="rId1706" Type="http://schemas.openxmlformats.org/officeDocument/2006/relationships/image" Target="../media/image150.png"/><Relationship Id="rId1707" Type="http://schemas.openxmlformats.org/officeDocument/2006/relationships/image" Target="../media/image159.png"/><Relationship Id="rId1708" Type="http://schemas.openxmlformats.org/officeDocument/2006/relationships/image" Target="../media/image161.png"/><Relationship Id="rId1709" Type="http://schemas.openxmlformats.org/officeDocument/2006/relationships/image" Target="../media/image165.png"/><Relationship Id="rId17010" Type="http://schemas.openxmlformats.org/officeDocument/2006/relationships/image" Target="../media/image163.png"/><Relationship Id="rId17011" Type="http://schemas.openxmlformats.org/officeDocument/2006/relationships/image" Target="../media/image164.png"/><Relationship Id="rId17012" Type="http://schemas.openxmlformats.org/officeDocument/2006/relationships/image" Target="../media/image160.png"/><Relationship Id="rId17013" Type="http://schemas.openxmlformats.org/officeDocument/2006/relationships/image" Target="../media/image162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.png"/><Relationship Id="rId1802" Type="http://schemas.openxmlformats.org/officeDocument/2006/relationships/image" Target="../media/image19.png"/><Relationship Id="rId1803" Type="http://schemas.openxmlformats.org/officeDocument/2006/relationships/image" Target="../media/image107.png"/><Relationship Id="rId1804" Type="http://schemas.openxmlformats.org/officeDocument/2006/relationships/image" Target="../media/image108.png"/><Relationship Id="rId1805" Type="http://schemas.openxmlformats.org/officeDocument/2006/relationships/image" Target="../media/image23.png"/><Relationship Id="rId1806" Type="http://schemas.openxmlformats.org/officeDocument/2006/relationships/image" Target="../media/image9.png"/><Relationship Id="rId1807" Type="http://schemas.openxmlformats.org/officeDocument/2006/relationships/image" Target="../media/image110.png"/><Relationship Id="rId1808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1.png"/><Relationship Id="rId202" Type="http://schemas.openxmlformats.org/officeDocument/2006/relationships/image" Target="../media/image25.png"/><Relationship Id="rId203" Type="http://schemas.openxmlformats.org/officeDocument/2006/relationships/image" Target="../media/image26.png"/><Relationship Id="rId204" Type="http://schemas.openxmlformats.org/officeDocument/2006/relationships/image" Target="../media/image27.png"/><Relationship Id="rId205" Type="http://schemas.openxmlformats.org/officeDocument/2006/relationships/image" Target="../media/image27.png"/><Relationship Id="rId206" Type="http://schemas.openxmlformats.org/officeDocument/2006/relationships/image" Target="../media/image27.png"/><Relationship Id="rId207" Type="http://schemas.openxmlformats.org/officeDocument/2006/relationships/image" Target="../media/image27.png"/><Relationship Id="rId208" Type="http://schemas.openxmlformats.org/officeDocument/2006/relationships/image" Target="../media/image28.png"/><Relationship Id="rId209" Type="http://schemas.openxmlformats.org/officeDocument/2006/relationships/image" Target="../media/image29.png"/><Relationship Id="rId2010" Type="http://schemas.openxmlformats.org/officeDocument/2006/relationships/image" Target="../media/image30.png"/><Relationship Id="rId2011" Type="http://schemas.openxmlformats.org/officeDocument/2006/relationships/image" Target="../media/image3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1.png"/><Relationship Id="rId302" Type="http://schemas.openxmlformats.org/officeDocument/2006/relationships/image" Target="../media/image32.png"/><Relationship Id="rId303" Type="http://schemas.openxmlformats.org/officeDocument/2006/relationships/image" Target="../media/image33.png"/><Relationship Id="rId304" Type="http://schemas.openxmlformats.org/officeDocument/2006/relationships/image" Target="../media/image34.png"/><Relationship Id="rId305" Type="http://schemas.openxmlformats.org/officeDocument/2006/relationships/image" Target="../media/image25.png"/><Relationship Id="rId306" Type="http://schemas.openxmlformats.org/officeDocument/2006/relationships/image" Target="../media/image36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37.png"/><Relationship Id="rId402" Type="http://schemas.openxmlformats.org/officeDocument/2006/relationships/image" Target="../media/image166.png"/><Relationship Id="rId403" Type="http://schemas.openxmlformats.org/officeDocument/2006/relationships/image" Target="../media/image38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39.png"/><Relationship Id="rId502" Type="http://schemas.openxmlformats.org/officeDocument/2006/relationships/image" Target="../media/image40.png"/><Relationship Id="rId503" Type="http://schemas.openxmlformats.org/officeDocument/2006/relationships/image" Target="../media/image41.png"/><Relationship Id="rId504" Type="http://schemas.openxmlformats.org/officeDocument/2006/relationships/image" Target="../media/image42.png"/><Relationship Id="rId505" Type="http://schemas.openxmlformats.org/officeDocument/2006/relationships/image" Target="../media/image43.png"/><Relationship Id="rId506" Type="http://schemas.openxmlformats.org/officeDocument/2006/relationships/image" Target="../media/image44.png"/><Relationship Id="rId507" Type="http://schemas.openxmlformats.org/officeDocument/2006/relationships/image" Target="../media/image45.png"/><Relationship Id="rId508" Type="http://schemas.openxmlformats.org/officeDocument/2006/relationships/image" Target="../media/image46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47.png"/><Relationship Id="rId602" Type="http://schemas.openxmlformats.org/officeDocument/2006/relationships/image" Target="../media/image48.png"/><Relationship Id="rId603" Type="http://schemas.openxmlformats.org/officeDocument/2006/relationships/image" Target="../media/image49.png"/><Relationship Id="rId604" Type="http://schemas.openxmlformats.org/officeDocument/2006/relationships/image" Target="../media/image50.png"/><Relationship Id="rId605" Type="http://schemas.openxmlformats.org/officeDocument/2006/relationships/image" Target="../media/image51.png"/><Relationship Id="rId606" Type="http://schemas.openxmlformats.org/officeDocument/2006/relationships/image" Target="../media/image52.png"/><Relationship Id="rId607" Type="http://schemas.openxmlformats.org/officeDocument/2006/relationships/image" Target="../media/image53.png"/><Relationship Id="rId608" Type="http://schemas.openxmlformats.org/officeDocument/2006/relationships/image" Target="../media/image54.png"/><Relationship Id="rId609" Type="http://schemas.openxmlformats.org/officeDocument/2006/relationships/image" Target="../media/image55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56.png"/><Relationship Id="rId702" Type="http://schemas.openxmlformats.org/officeDocument/2006/relationships/image" Target="../media/image57.png"/><Relationship Id="rId703" Type="http://schemas.openxmlformats.org/officeDocument/2006/relationships/image" Target="../media/image42.png"/><Relationship Id="rId704" Type="http://schemas.openxmlformats.org/officeDocument/2006/relationships/image" Target="../media/image13.png"/><Relationship Id="rId705" Type="http://schemas.openxmlformats.org/officeDocument/2006/relationships/image" Target="../media/image58.png"/><Relationship Id="rId706" Type="http://schemas.openxmlformats.org/officeDocument/2006/relationships/image" Target="../media/image13.png"/><Relationship Id="rId707" Type="http://schemas.openxmlformats.org/officeDocument/2006/relationships/image" Target="../media/image58.png"/><Relationship Id="rId708" Type="http://schemas.openxmlformats.org/officeDocument/2006/relationships/image" Target="../media/image13.png"/><Relationship Id="rId709" Type="http://schemas.openxmlformats.org/officeDocument/2006/relationships/image" Target="../media/image58.png"/><Relationship Id="rId7010" Type="http://schemas.openxmlformats.org/officeDocument/2006/relationships/image" Target="../media/image13.png"/><Relationship Id="rId7011" Type="http://schemas.openxmlformats.org/officeDocument/2006/relationships/image" Target="../media/image59.png"/><Relationship Id="rId7012" Type="http://schemas.openxmlformats.org/officeDocument/2006/relationships/image" Target="../media/image60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61.png"/><Relationship Id="rId802" Type="http://schemas.openxmlformats.org/officeDocument/2006/relationships/image" Target="../media/image60.png"/><Relationship Id="rId803" Type="http://schemas.openxmlformats.org/officeDocument/2006/relationships/image" Target="../media/image104.png"/><Relationship Id="rId804" Type="http://schemas.openxmlformats.org/officeDocument/2006/relationships/image" Target="../media/image105.png"/><Relationship Id="rId805" Type="http://schemas.openxmlformats.org/officeDocument/2006/relationships/image" Target="../media/image106.png"/><Relationship Id="rId806" Type="http://schemas.openxmlformats.org/officeDocument/2006/relationships/image" Target="../media/image2.png"/><Relationship Id="rId807" Type="http://schemas.openxmlformats.org/officeDocument/2006/relationships/image" Target="../media/image2.png"/><Relationship Id="rId808" Type="http://schemas.openxmlformats.org/officeDocument/2006/relationships/image" Target="../media/image2.png"/><Relationship Id="rId809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11.png"/><Relationship Id="rId902" Type="http://schemas.openxmlformats.org/officeDocument/2006/relationships/image" Target="../media/image12.png"/><Relationship Id="rId903" Type="http://schemas.openxmlformats.org/officeDocument/2006/relationships/image" Target="../media/image14.png"/><Relationship Id="rId904" Type="http://schemas.openxmlformats.org/officeDocument/2006/relationships/image" Target="../media/image3.png"/><Relationship Id="rId905" Type="http://schemas.openxmlformats.org/officeDocument/2006/relationships/image" Target="../media/image4.png"/><Relationship Id="rId906" Type="http://schemas.openxmlformats.org/officeDocument/2006/relationships/image" Target="../media/image15.png"/><Relationship Id="rId90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21043900" y="11328400"/>
            <a:ext cx="4775200" cy="47752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26999" y="12522199"/>
            <a:ext cx="24434800" cy="12065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-12700" y="9004833"/>
            <a:ext cx="6814676" cy="4723866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21376750" y="-12700"/>
            <a:ext cx="3032649" cy="28956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354308" y="1244600"/>
            <a:ext cx="1346200" cy="13462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15618394" y="4051300"/>
            <a:ext cx="5575300" cy="56134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16348279" y="3201591"/>
            <a:ext cx="701873" cy="701873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1086001" y="4955583"/>
            <a:ext cx="14301789" cy="223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17600" i="0" b="0" dirty="0" smtClean="0" lang="zh-CN">
                <a:solidFill>
                  <a:srgbClr val="333333"/>
                </a:solidFill>
                <a:latin typeface="YouSheBiaoTiHei"/>
                <a:ea typeface="YouSheBiaoTiHei"/>
              </a:rPr>
              <a:t>品牌运营计划</a:t>
            </a:r>
            <a:endParaRPr lang="zh-CN" altLang="en-US"/>
          </a:p>
        </p:txBody>
      </p:sp>
      <p:sp>
        <p:nvSpPr>
          <p:cNvPr id="109" name="Object 109"/>
          <p:cNvSpPr txBox="1"/>
          <p:nvPr/>
        </p:nvSpPr>
        <p:spPr>
          <a:xfrm>
            <a:off x="3843491" y="3759199"/>
            <a:ext cx="116713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8400" i="0" b="0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Brand Operation Plan</a:t>
            </a:r>
            <a:endParaRPr lang="zh-CN" altLang="en-US"/>
          </a:p>
        </p:txBody>
      </p:sp>
      <p:sp>
        <p:nvSpPr>
          <p:cNvPr id="1010" name="Object 1010"/>
          <p:cNvSpPr txBox="1"/>
          <p:nvPr/>
        </p:nvSpPr>
        <p:spPr>
          <a:xfrm>
            <a:off x="6952920" y="8403367"/>
            <a:ext cx="818087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2020.9.04</a:t>
            </a:r>
            <a:endParaRPr lang="zh-CN" altLang="en-US"/>
          </a:p>
        </p:txBody>
      </p:sp>
      <p:sp>
        <p:nvSpPr>
          <p:cNvPr id="1011" name="Object 1011"/>
          <p:cNvSpPr txBox="1"/>
          <p:nvPr/>
        </p:nvSpPr>
        <p:spPr>
          <a:xfrm>
            <a:off x="2768620" y="7190783"/>
            <a:ext cx="1249217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spc="355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深圳市稿定时尚有限公司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1727200" y="2626509"/>
            <a:ext cx="4978400" cy="433199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1562100" y="3898900"/>
            <a:ext cx="4241800" cy="45212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7429500" y="3898900"/>
            <a:ext cx="4038600" cy="43561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1006">
                </a:blip>
          <a:srcRect/>
          <a:stretch>
            <a:fillRect/>
          </a:stretch>
        </p:blipFill>
        <p:spPr>
          <a:xfrm rot="0" flipV="0" flipH="0">
            <a:off x="12814300" y="3822700"/>
            <a:ext cx="4254500" cy="4521200"/>
          </a:xfrm>
          <a:prstGeom prst="rect">
            <a:avLst/>
          </a:prstGeom>
        </p:spPr>
      </p:pic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18656300" y="3860800"/>
            <a:ext cx="4165600" cy="4457700"/>
          </a:xfrm>
          <a:prstGeom prst="rect">
            <a:avLst/>
          </a:prstGeom>
        </p:spPr>
      </p:pic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2082800" y="9334500"/>
            <a:ext cx="3898900" cy="876300"/>
          </a:xfrm>
          <a:prstGeom prst="rect">
            <a:avLst/>
          </a:prstGeom>
        </p:spPr>
      </p:pic>
      <p:pic>
        <p:nvPicPr>
          <p:cNvPr id="1009" name="image 1009"/>
          <p:cNvPicPr>
            <a:picLocks noChangeAspect="1"/>
          </p:cNvPicPr>
          <p:nvPr/>
        </p:nvPicPr>
        <p:blipFill>
          <a:blip r:embed="rId1009">
                </a:blip>
          <a:srcRect/>
          <a:stretch>
            <a:fillRect/>
          </a:stretch>
        </p:blipFill>
        <p:spPr>
          <a:xfrm rot="0" flipV="0" flipH="0">
            <a:off x="1638300" y="9271000"/>
            <a:ext cx="1003300" cy="1003300"/>
          </a:xfrm>
          <a:prstGeom prst="rect">
            <a:avLst/>
          </a:prstGeom>
        </p:spPr>
      </p:pic>
      <p:pic>
        <p:nvPicPr>
          <p:cNvPr id="10010" name="image 10010"/>
          <p:cNvPicPr>
            <a:picLocks noChangeAspect="1"/>
          </p:cNvPicPr>
          <p:nvPr/>
        </p:nvPicPr>
        <p:blipFill>
          <a:blip r:embed="rId10010">
                </a:blip>
          <a:srcRect/>
          <a:stretch>
            <a:fillRect/>
          </a:stretch>
        </p:blipFill>
        <p:spPr>
          <a:xfrm rot="0" flipV="0" flipH="0">
            <a:off x="7759700" y="9334500"/>
            <a:ext cx="3898900" cy="876300"/>
          </a:xfrm>
          <a:prstGeom prst="rect">
            <a:avLst/>
          </a:prstGeom>
        </p:spPr>
      </p:pic>
      <p:pic>
        <p:nvPicPr>
          <p:cNvPr id="10011" name="image 10011"/>
          <p:cNvPicPr>
            <a:picLocks noChangeAspect="1"/>
          </p:cNvPicPr>
          <p:nvPr/>
        </p:nvPicPr>
        <p:blipFill>
          <a:blip r:embed="rId10011">
                </a:blip>
          <a:srcRect/>
          <a:stretch>
            <a:fillRect/>
          </a:stretch>
        </p:blipFill>
        <p:spPr>
          <a:xfrm rot="0" flipV="0" flipH="0">
            <a:off x="7315200" y="9271000"/>
            <a:ext cx="1003300" cy="1003300"/>
          </a:xfrm>
          <a:prstGeom prst="rect">
            <a:avLst/>
          </a:prstGeom>
        </p:spPr>
      </p:pic>
      <p:pic>
        <p:nvPicPr>
          <p:cNvPr id="10012" name="image 10012"/>
          <p:cNvPicPr>
            <a:picLocks noChangeAspect="1"/>
          </p:cNvPicPr>
          <p:nvPr/>
        </p:nvPicPr>
        <p:blipFill>
          <a:blip r:embed="rId10012">
                </a:blip>
          <a:srcRect/>
          <a:stretch>
            <a:fillRect/>
          </a:stretch>
        </p:blipFill>
        <p:spPr>
          <a:xfrm rot="0" flipV="0" flipH="0">
            <a:off x="13423900" y="9334500"/>
            <a:ext cx="3898900" cy="876300"/>
          </a:xfrm>
          <a:prstGeom prst="rect">
            <a:avLst/>
          </a:prstGeom>
        </p:spPr>
      </p:pic>
      <p:pic>
        <p:nvPicPr>
          <p:cNvPr id="10013" name="image 10013"/>
          <p:cNvPicPr>
            <a:picLocks noChangeAspect="1"/>
          </p:cNvPicPr>
          <p:nvPr/>
        </p:nvPicPr>
        <p:blipFill>
          <a:blip r:embed="rId10013">
                </a:blip>
          <a:srcRect/>
          <a:stretch>
            <a:fillRect/>
          </a:stretch>
        </p:blipFill>
        <p:spPr>
          <a:xfrm rot="0" flipV="0" flipH="0">
            <a:off x="12979400" y="9271000"/>
            <a:ext cx="1003300" cy="1003300"/>
          </a:xfrm>
          <a:prstGeom prst="rect">
            <a:avLst/>
          </a:prstGeom>
        </p:spPr>
      </p:pic>
      <p:pic>
        <p:nvPicPr>
          <p:cNvPr id="10014" name="image 10014"/>
          <p:cNvPicPr>
            <a:picLocks noChangeAspect="1"/>
          </p:cNvPicPr>
          <p:nvPr/>
        </p:nvPicPr>
        <p:blipFill>
          <a:blip r:embed="rId10014">
                </a:blip>
          <a:srcRect/>
          <a:stretch>
            <a:fillRect/>
          </a:stretch>
        </p:blipFill>
        <p:spPr>
          <a:xfrm rot="0" flipV="0" flipH="0">
            <a:off x="19100800" y="9334500"/>
            <a:ext cx="3898900" cy="876300"/>
          </a:xfrm>
          <a:prstGeom prst="rect">
            <a:avLst/>
          </a:prstGeom>
        </p:spPr>
      </p:pic>
      <p:pic>
        <p:nvPicPr>
          <p:cNvPr id="10015" name="image 10015"/>
          <p:cNvPicPr>
            <a:picLocks noChangeAspect="1"/>
          </p:cNvPicPr>
          <p:nvPr/>
        </p:nvPicPr>
        <p:blipFill>
          <a:blip r:embed="rId10015">
                </a:blip>
          <a:srcRect/>
          <a:stretch>
            <a:fillRect/>
          </a:stretch>
        </p:blipFill>
        <p:spPr>
          <a:xfrm rot="0" flipV="0" flipH="0">
            <a:off x="18656300" y="9271000"/>
            <a:ext cx="1003300" cy="1003300"/>
          </a:xfrm>
          <a:prstGeom prst="rect">
            <a:avLst/>
          </a:prstGeom>
        </p:spPr>
      </p:pic>
      <p:pic>
        <p:nvPicPr>
          <p:cNvPr id="10016" name="image 10016"/>
          <p:cNvPicPr>
            <a:picLocks noChangeAspect="1"/>
          </p:cNvPicPr>
          <p:nvPr/>
        </p:nvPicPr>
        <p:blipFill>
          <a:blip r:embed="rId10016">
                </a:blip>
          <a:srcRect/>
          <a:stretch>
            <a:fillRect/>
          </a:stretch>
        </p:blipFill>
        <p:spPr>
          <a:xfrm rot="0" flipV="0" flipH="0">
            <a:off x="22466300" y="1943100"/>
            <a:ext cx="546100" cy="546100"/>
          </a:xfrm>
          <a:prstGeom prst="rect">
            <a:avLst/>
          </a:prstGeom>
        </p:spPr>
      </p:pic>
      <p:sp>
        <p:nvSpPr>
          <p:cNvPr id="10017" name="Object 10017"/>
          <p:cNvSpPr txBox="1"/>
          <p:nvPr/>
        </p:nvSpPr>
        <p:spPr>
          <a:xfrm>
            <a:off x="18574539" y="9398000"/>
            <a:ext cx="116682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10018" name="Object 10018"/>
          <p:cNvSpPr txBox="1"/>
          <p:nvPr/>
        </p:nvSpPr>
        <p:spPr>
          <a:xfrm>
            <a:off x="1582998" y="9398000"/>
            <a:ext cx="1113902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10019" name="Object 10019"/>
          <p:cNvSpPr txBox="1"/>
          <p:nvPr/>
        </p:nvSpPr>
        <p:spPr>
          <a:xfrm>
            <a:off x="2564804" y="9423400"/>
            <a:ext cx="34290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透气绵纶面料</a:t>
            </a:r>
            <a:endParaRPr lang="zh-CN" altLang="en-US"/>
          </a:p>
        </p:txBody>
      </p:sp>
      <p:sp>
        <p:nvSpPr>
          <p:cNvPr id="10020" name="Object 10020"/>
          <p:cNvSpPr txBox="1"/>
          <p:nvPr/>
        </p:nvSpPr>
        <p:spPr>
          <a:xfrm>
            <a:off x="12891024" y="9398000"/>
            <a:ext cx="118005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10021" name="Object 10021"/>
          <p:cNvSpPr txBox="1"/>
          <p:nvPr/>
        </p:nvSpPr>
        <p:spPr>
          <a:xfrm>
            <a:off x="13900943" y="9423400"/>
            <a:ext cx="3325215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科学剪裁</a:t>
            </a:r>
            <a:endParaRPr lang="zh-CN" altLang="en-US"/>
          </a:p>
        </p:txBody>
      </p:sp>
      <p:sp>
        <p:nvSpPr>
          <p:cNvPr id="10022" name="Object 10022"/>
          <p:cNvSpPr txBox="1"/>
          <p:nvPr/>
        </p:nvSpPr>
        <p:spPr>
          <a:xfrm>
            <a:off x="19571692" y="9423400"/>
            <a:ext cx="3215678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时尚版型</a:t>
            </a:r>
            <a:endParaRPr lang="zh-CN" altLang="en-US"/>
          </a:p>
        </p:txBody>
      </p:sp>
      <p:sp>
        <p:nvSpPr>
          <p:cNvPr id="10023" name="Object 10023"/>
          <p:cNvSpPr txBox="1"/>
          <p:nvPr/>
        </p:nvSpPr>
        <p:spPr>
          <a:xfrm>
            <a:off x="1857375" y="10557805"/>
            <a:ext cx="43815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排汗快干，透气不粘黏起皱，舒适体感</a:t>
            </a:r>
            <a:endParaRPr lang="zh-CN" altLang="en-US"/>
          </a:p>
        </p:txBody>
      </p:sp>
      <p:sp>
        <p:nvSpPr>
          <p:cNvPr id="10024" name="Object 10024"/>
          <p:cNvSpPr txBox="1"/>
          <p:nvPr/>
        </p:nvSpPr>
        <p:spPr>
          <a:xfrm>
            <a:off x="7226824" y="9398000"/>
            <a:ext cx="118005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10025" name="Object 10025"/>
          <p:cNvSpPr txBox="1"/>
          <p:nvPr/>
        </p:nvSpPr>
        <p:spPr>
          <a:xfrm>
            <a:off x="8237934" y="9423400"/>
            <a:ext cx="3229598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立领设计</a:t>
            </a:r>
            <a:endParaRPr lang="zh-CN" altLang="en-US"/>
          </a:p>
        </p:txBody>
      </p:sp>
      <p:sp>
        <p:nvSpPr>
          <p:cNvPr id="10026" name="Object 10026"/>
          <p:cNvSpPr txBox="1"/>
          <p:nvPr/>
        </p:nvSpPr>
        <p:spPr>
          <a:xfrm>
            <a:off x="13093700" y="10561377"/>
            <a:ext cx="43815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科学时尚剪裁，贴合身型，舒适易动</a:t>
            </a:r>
            <a:endParaRPr lang="zh-CN" altLang="en-US"/>
          </a:p>
        </p:txBody>
      </p:sp>
      <p:sp>
        <p:nvSpPr>
          <p:cNvPr id="10027" name="Object 10027"/>
          <p:cNvSpPr txBox="1"/>
          <p:nvPr/>
        </p:nvSpPr>
        <p:spPr>
          <a:xfrm>
            <a:off x="7364590" y="10557805"/>
            <a:ext cx="43815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立领设计，方便美观，时尚搭配</a:t>
            </a:r>
            <a:endParaRPr lang="zh-CN" altLang="en-US"/>
          </a:p>
        </p:txBody>
      </p:sp>
      <p:sp>
        <p:nvSpPr>
          <p:cNvPr id="10028" name="Object 10028"/>
          <p:cNvSpPr txBox="1"/>
          <p:nvPr/>
        </p:nvSpPr>
        <p:spPr>
          <a:xfrm>
            <a:off x="18884900" y="10560385"/>
            <a:ext cx="43815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时尚版型，显瘦造型，吸晴抢眼</a:t>
            </a:r>
            <a:endParaRPr lang="zh-CN" altLang="en-US"/>
          </a:p>
        </p:txBody>
      </p:sp>
      <p:sp>
        <p:nvSpPr>
          <p:cNvPr id="10029" name="Object 10029"/>
          <p:cNvSpPr txBox="1"/>
          <p:nvPr/>
        </p:nvSpPr>
        <p:spPr>
          <a:xfrm>
            <a:off x="1396007" y="1764301"/>
            <a:ext cx="10871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产品优势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1727200" y="2667679"/>
            <a:ext cx="4978400" cy="382301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22466300" y="1943100"/>
            <a:ext cx="546100" cy="546100"/>
          </a:xfrm>
          <a:prstGeom prst="rect">
            <a:avLst/>
          </a:prstGeom>
        </p:spPr>
      </p:pic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11582400" y="5321300"/>
            <a:ext cx="1181100" cy="1028700"/>
          </a:xfrm>
          <a:prstGeom prst="rect">
            <a:avLst/>
          </a:prstGeom>
        </p:spPr>
      </p:pic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2743200" y="5270500"/>
            <a:ext cx="1282700" cy="11303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1107">
                </a:blip>
          <a:srcRect/>
          <a:stretch>
            <a:fillRect/>
          </a:stretch>
        </p:blipFill>
        <p:spPr>
          <a:xfrm rot="0" flipV="0" flipH="0">
            <a:off x="6997700" y="5257800"/>
            <a:ext cx="1168400" cy="11684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1108">
                </a:blip>
          <a:srcRect/>
          <a:stretch>
            <a:fillRect/>
          </a:stretch>
        </p:blipFill>
        <p:spPr>
          <a:xfrm rot="0" flipV="0" flipH="0">
            <a:off x="16205200" y="5232400"/>
            <a:ext cx="787400" cy="120650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790700" y="7137400"/>
            <a:ext cx="3035300" cy="876300"/>
          </a:xfrm>
          <a:prstGeom prst="rect">
            <a:avLst/>
          </a:prstGeom>
        </p:spPr>
      </p:pic>
      <p:pic>
        <p:nvPicPr>
          <p:cNvPr id="11010" name="image 11010"/>
          <p:cNvPicPr>
            <a:picLocks noChangeAspect="1"/>
          </p:cNvPicPr>
          <p:nvPr/>
        </p:nvPicPr>
        <p:blipFill>
          <a:blip r:embed="rId11010">
                </a:blip>
          <a:srcRect/>
          <a:stretch>
            <a:fillRect/>
          </a:stretch>
        </p:blipFill>
        <p:spPr>
          <a:xfrm rot="0" flipV="0" flipH="0">
            <a:off x="1346200" y="7073900"/>
            <a:ext cx="1003300" cy="1003300"/>
          </a:xfrm>
          <a:prstGeom prst="rect">
            <a:avLst/>
          </a:prstGeom>
        </p:spPr>
      </p:pic>
      <p:pic>
        <p:nvPicPr>
          <p:cNvPr id="11011" name="image 11011"/>
          <p:cNvPicPr>
            <a:picLocks noChangeAspect="1"/>
          </p:cNvPicPr>
          <p:nvPr/>
        </p:nvPicPr>
        <p:blipFill>
          <a:blip r:embed="rId11011">
                </a:blip>
          <a:srcRect/>
          <a:stretch>
            <a:fillRect/>
          </a:stretch>
        </p:blipFill>
        <p:spPr>
          <a:xfrm rot="0" flipV="0" flipH="0">
            <a:off x="6108700" y="7137400"/>
            <a:ext cx="3035300" cy="876300"/>
          </a:xfrm>
          <a:prstGeom prst="rect">
            <a:avLst/>
          </a:prstGeom>
        </p:spPr>
      </p:pic>
      <p:pic>
        <p:nvPicPr>
          <p:cNvPr id="11012" name="image 11012"/>
          <p:cNvPicPr>
            <a:picLocks noChangeAspect="1"/>
          </p:cNvPicPr>
          <p:nvPr/>
        </p:nvPicPr>
        <p:blipFill>
          <a:blip r:embed="rId11012">
                </a:blip>
          <a:srcRect/>
          <a:stretch>
            <a:fillRect/>
          </a:stretch>
        </p:blipFill>
        <p:spPr>
          <a:xfrm rot="0" flipV="0" flipH="0">
            <a:off x="5664200" y="7073900"/>
            <a:ext cx="1003300" cy="1003300"/>
          </a:xfrm>
          <a:prstGeom prst="rect">
            <a:avLst/>
          </a:prstGeom>
        </p:spPr>
      </p:pic>
      <p:pic>
        <p:nvPicPr>
          <p:cNvPr id="11013" name="image 11013"/>
          <p:cNvPicPr>
            <a:picLocks noChangeAspect="1"/>
          </p:cNvPicPr>
          <p:nvPr/>
        </p:nvPicPr>
        <p:blipFill>
          <a:blip r:embed="rId11013">
                </a:blip>
          <a:srcRect/>
          <a:stretch>
            <a:fillRect/>
          </a:stretch>
        </p:blipFill>
        <p:spPr>
          <a:xfrm rot="0" flipV="0" flipH="0">
            <a:off x="10655300" y="7137400"/>
            <a:ext cx="3035300" cy="876300"/>
          </a:xfrm>
          <a:prstGeom prst="rect">
            <a:avLst/>
          </a:prstGeom>
        </p:spPr>
      </p:pic>
      <p:pic>
        <p:nvPicPr>
          <p:cNvPr id="11014" name="image 11014"/>
          <p:cNvPicPr>
            <a:picLocks noChangeAspect="1"/>
          </p:cNvPicPr>
          <p:nvPr/>
        </p:nvPicPr>
        <p:blipFill>
          <a:blip r:embed="rId11014">
                </a:blip>
          <a:srcRect/>
          <a:stretch>
            <a:fillRect/>
          </a:stretch>
        </p:blipFill>
        <p:spPr>
          <a:xfrm rot="0" flipV="0" flipH="0">
            <a:off x="10210800" y="7073900"/>
            <a:ext cx="1003300" cy="1003300"/>
          </a:xfrm>
          <a:prstGeom prst="rect">
            <a:avLst/>
          </a:prstGeom>
        </p:spPr>
      </p:pic>
      <p:pic>
        <p:nvPicPr>
          <p:cNvPr id="11015" name="image 11015"/>
          <p:cNvPicPr>
            <a:picLocks noChangeAspect="1"/>
          </p:cNvPicPr>
          <p:nvPr/>
        </p:nvPicPr>
        <p:blipFill>
          <a:blip r:embed="rId11015">
                </a:blip>
          <a:srcRect/>
          <a:stretch>
            <a:fillRect/>
          </a:stretch>
        </p:blipFill>
        <p:spPr>
          <a:xfrm rot="0" flipV="0" flipH="0">
            <a:off x="15062200" y="7137400"/>
            <a:ext cx="3035300" cy="876300"/>
          </a:xfrm>
          <a:prstGeom prst="rect">
            <a:avLst/>
          </a:prstGeom>
        </p:spPr>
      </p:pic>
      <p:pic>
        <p:nvPicPr>
          <p:cNvPr id="11016" name="image 11016"/>
          <p:cNvPicPr>
            <a:picLocks noChangeAspect="1"/>
          </p:cNvPicPr>
          <p:nvPr/>
        </p:nvPicPr>
        <p:blipFill>
          <a:blip r:embed="rId11016">
                </a:blip>
          <a:srcRect/>
          <a:stretch>
            <a:fillRect/>
          </a:stretch>
        </p:blipFill>
        <p:spPr>
          <a:xfrm rot="0" flipV="0" flipH="0">
            <a:off x="14617700" y="7073900"/>
            <a:ext cx="1003300" cy="1003300"/>
          </a:xfrm>
          <a:prstGeom prst="rect">
            <a:avLst/>
          </a:prstGeom>
        </p:spPr>
      </p:pic>
      <p:pic>
        <p:nvPicPr>
          <p:cNvPr id="11017" name="image 11017"/>
          <p:cNvPicPr>
            <a:picLocks noChangeAspect="1"/>
          </p:cNvPicPr>
          <p:nvPr/>
        </p:nvPicPr>
        <p:blipFill>
          <a:blip r:embed="rId11017">
                </a:blip>
          <a:srcRect/>
          <a:stretch>
            <a:fillRect/>
          </a:stretch>
        </p:blipFill>
        <p:spPr>
          <a:xfrm rot="0" flipV="0" flipH="0">
            <a:off x="19380200" y="7137400"/>
            <a:ext cx="3035300" cy="876300"/>
          </a:xfrm>
          <a:prstGeom prst="rect">
            <a:avLst/>
          </a:prstGeom>
        </p:spPr>
      </p:pic>
      <p:pic>
        <p:nvPicPr>
          <p:cNvPr id="11018" name="image 11018"/>
          <p:cNvPicPr>
            <a:picLocks noChangeAspect="1"/>
          </p:cNvPicPr>
          <p:nvPr/>
        </p:nvPicPr>
        <p:blipFill>
          <a:blip r:embed="rId11018">
                </a:blip>
          <a:srcRect/>
          <a:stretch>
            <a:fillRect/>
          </a:stretch>
        </p:blipFill>
        <p:spPr>
          <a:xfrm rot="0" flipV="0" flipH="0">
            <a:off x="18935700" y="7073900"/>
            <a:ext cx="1003300" cy="1003300"/>
          </a:xfrm>
          <a:prstGeom prst="rect">
            <a:avLst/>
          </a:prstGeom>
        </p:spPr>
      </p:pic>
      <p:sp>
        <p:nvSpPr>
          <p:cNvPr id="11019" name="Object 11019"/>
          <p:cNvSpPr txBox="1"/>
          <p:nvPr/>
        </p:nvSpPr>
        <p:spPr>
          <a:xfrm>
            <a:off x="1386879" y="1754578"/>
            <a:ext cx="10871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推广计划-前期工作</a:t>
            </a:r>
            <a:endParaRPr lang="zh-CN" altLang="en-US"/>
          </a:p>
        </p:txBody>
      </p:sp>
      <p:sp>
        <p:nvSpPr>
          <p:cNvPr id="11020" name="Object 11020"/>
          <p:cNvSpPr txBox="1"/>
          <p:nvPr/>
        </p:nvSpPr>
        <p:spPr>
          <a:xfrm>
            <a:off x="1590476" y="8447148"/>
            <a:ext cx="35814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制定目标以及管理方案，明确角色分工</a:t>
            </a:r>
            <a:endParaRPr lang="zh-CN" altLang="en-US"/>
          </a:p>
        </p:txBody>
      </p:sp>
      <p:sp>
        <p:nvSpPr>
          <p:cNvPr id="11021" name="Object 11021"/>
          <p:cNvSpPr txBox="1"/>
          <p:nvPr/>
        </p:nvSpPr>
        <p:spPr>
          <a:xfrm>
            <a:off x="14678818" y="8445759"/>
            <a:ext cx="36068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做好节点规划，提高曝光引流，达到转化目标</a:t>
            </a:r>
            <a:endParaRPr lang="zh-CN" altLang="en-US"/>
          </a:p>
        </p:txBody>
      </p:sp>
      <p:sp>
        <p:nvSpPr>
          <p:cNvPr id="11022" name="Object 11022"/>
          <p:cNvSpPr txBox="1"/>
          <p:nvPr/>
        </p:nvSpPr>
        <p:spPr>
          <a:xfrm>
            <a:off x="6144815" y="8446155"/>
            <a:ext cx="3606800" cy="1016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产品管理标准化，提高流程效率</a:t>
            </a:r>
            <a:endParaRPr lang="zh-CN" altLang="en-US"/>
          </a:p>
        </p:txBody>
      </p:sp>
      <p:sp>
        <p:nvSpPr>
          <p:cNvPr id="11023" name="Object 11023"/>
          <p:cNvSpPr txBox="1"/>
          <p:nvPr/>
        </p:nvSpPr>
        <p:spPr>
          <a:xfrm>
            <a:off x="19262923" y="8445163"/>
            <a:ext cx="35814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通过活动复盘优化运营策略，不断调整提高运营效果</a:t>
            </a:r>
            <a:endParaRPr lang="zh-CN" altLang="en-US"/>
          </a:p>
        </p:txBody>
      </p:sp>
      <p:sp>
        <p:nvSpPr>
          <p:cNvPr id="11024" name="Object 11024"/>
          <p:cNvSpPr txBox="1"/>
          <p:nvPr/>
        </p:nvSpPr>
        <p:spPr>
          <a:xfrm>
            <a:off x="10348118" y="8450323"/>
            <a:ext cx="36195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做好售前售后培训工作，学习销售技巧，促进订单转化</a:t>
            </a:r>
            <a:endParaRPr lang="zh-CN" altLang="en-US"/>
          </a:p>
        </p:txBody>
      </p:sp>
      <p:sp>
        <p:nvSpPr>
          <p:cNvPr id="11025" name="Object 11025"/>
          <p:cNvSpPr txBox="1"/>
          <p:nvPr/>
        </p:nvSpPr>
        <p:spPr>
          <a:xfrm>
            <a:off x="18873589" y="7175500"/>
            <a:ext cx="1140221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05</a:t>
            </a:r>
            <a:endParaRPr lang="zh-CN" altLang="en-US"/>
          </a:p>
        </p:txBody>
      </p:sp>
      <p:sp>
        <p:nvSpPr>
          <p:cNvPr id="11026" name="Object 11026"/>
          <p:cNvSpPr txBox="1"/>
          <p:nvPr/>
        </p:nvSpPr>
        <p:spPr>
          <a:xfrm>
            <a:off x="19922132" y="72644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策略调整</a:t>
            </a:r>
            <a:endParaRPr lang="zh-CN" altLang="en-US"/>
          </a:p>
        </p:txBody>
      </p:sp>
      <p:sp>
        <p:nvSpPr>
          <p:cNvPr id="11027" name="Object 11027"/>
          <p:cNvSpPr txBox="1"/>
          <p:nvPr/>
        </p:nvSpPr>
        <p:spPr>
          <a:xfrm>
            <a:off x="14541388" y="7175500"/>
            <a:ext cx="1155923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11028" name="Object 11028"/>
          <p:cNvSpPr txBox="1"/>
          <p:nvPr/>
        </p:nvSpPr>
        <p:spPr>
          <a:xfrm>
            <a:off x="15602346" y="72644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促销管理</a:t>
            </a:r>
            <a:endParaRPr lang="zh-CN" altLang="en-US"/>
          </a:p>
        </p:txBody>
      </p:sp>
      <p:sp>
        <p:nvSpPr>
          <p:cNvPr id="11029" name="Object 11029"/>
          <p:cNvSpPr txBox="1"/>
          <p:nvPr/>
        </p:nvSpPr>
        <p:spPr>
          <a:xfrm>
            <a:off x="10153079" y="7175500"/>
            <a:ext cx="112452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11030" name="Object 11030"/>
          <p:cNvSpPr txBox="1"/>
          <p:nvPr/>
        </p:nvSpPr>
        <p:spPr>
          <a:xfrm>
            <a:off x="11199812" y="72644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客服培训</a:t>
            </a:r>
            <a:endParaRPr lang="zh-CN" altLang="en-US"/>
          </a:p>
        </p:txBody>
      </p:sp>
      <p:sp>
        <p:nvSpPr>
          <p:cNvPr id="11031" name="Object 11031"/>
          <p:cNvSpPr txBox="1"/>
          <p:nvPr/>
        </p:nvSpPr>
        <p:spPr>
          <a:xfrm>
            <a:off x="5582303" y="7175500"/>
            <a:ext cx="1155923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11032" name="Object 11032"/>
          <p:cNvSpPr txBox="1"/>
          <p:nvPr/>
        </p:nvSpPr>
        <p:spPr>
          <a:xfrm>
            <a:off x="6643489" y="72644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产品管理</a:t>
            </a:r>
            <a:endParaRPr lang="zh-CN" altLang="en-US"/>
          </a:p>
        </p:txBody>
      </p:sp>
      <p:sp>
        <p:nvSpPr>
          <p:cNvPr id="11033" name="Object 11033"/>
          <p:cNvSpPr txBox="1"/>
          <p:nvPr/>
        </p:nvSpPr>
        <p:spPr>
          <a:xfrm>
            <a:off x="1424777" y="7175500"/>
            <a:ext cx="8890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4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11034" name="Object 11034"/>
          <p:cNvSpPr txBox="1"/>
          <p:nvPr/>
        </p:nvSpPr>
        <p:spPr>
          <a:xfrm>
            <a:off x="2326878" y="72644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店铺管理</a:t>
            </a:r>
            <a:endParaRPr lang="zh-CN" altLang="en-US"/>
          </a:p>
        </p:txBody>
      </p:sp>
      <p:grpSp>
        <p:nvGrpSpPr>
          <p:cNvPr id="11035" name="组合 11035"/>
          <p:cNvGrpSpPr/>
          <p:nvPr/>
        </p:nvGrpSpPr>
        <p:grpSpPr>
          <a:xfrm>
            <a:off x="20434300" y="5270500"/>
            <a:ext cx="1003300" cy="1117600"/>
            <a:chOff x="20434300" y="5270500"/>
            <a:chExt cx="1003300" cy="1117600"/>
          </a:xfrm>
        </p:grpSpPr>
        <p:pic>
          <p:nvPicPr>
            <p:cNvPr id="11036" name="image 11036"/>
            <p:cNvPicPr>
              <a:picLocks noChangeAspect="1"/>
            </p:cNvPicPr>
            <p:nvPr/>
          </p:nvPicPr>
          <p:blipFill>
            <a:blip r:embed="rId11036">
                </a:blip>
            <a:srcRect/>
            <a:stretch>
              <a:fillRect/>
            </a:stretch>
          </p:blipFill>
          <p:spPr>
            <a:xfrm rot="0" flipV="0" flipH="0">
              <a:off x="20764500" y="5664200"/>
              <a:ext cx="342900" cy="330200"/>
            </a:xfrm>
            <a:prstGeom prst="rect">
              <a:avLst/>
            </a:prstGeom>
          </p:spPr>
        </p:pic>
        <p:pic>
          <p:nvPicPr>
            <p:cNvPr id="11037" name="image 11037"/>
            <p:cNvPicPr>
              <a:picLocks noChangeAspect="1"/>
            </p:cNvPicPr>
            <p:nvPr/>
          </p:nvPicPr>
          <p:blipFill>
            <a:blip r:embed="rId11037">
                </a:blip>
            <a:srcRect/>
            <a:stretch>
              <a:fillRect/>
            </a:stretch>
          </p:blipFill>
          <p:spPr>
            <a:xfrm rot="0" flipV="0" flipH="0">
              <a:off x="20535900" y="5410200"/>
              <a:ext cx="812800" cy="838200"/>
            </a:xfrm>
            <a:prstGeom prst="rect">
              <a:avLst/>
            </a:prstGeom>
          </p:spPr>
        </p:pic>
        <p:pic>
          <p:nvPicPr>
            <p:cNvPr id="11038" name="image 11038"/>
            <p:cNvPicPr>
              <a:picLocks noChangeAspect="1"/>
            </p:cNvPicPr>
            <p:nvPr/>
          </p:nvPicPr>
          <p:blipFill>
            <a:blip r:embed="rId11038">
                </a:blip>
            <a:srcRect/>
            <a:stretch>
              <a:fillRect/>
            </a:stretch>
          </p:blipFill>
          <p:spPr>
            <a:xfrm rot="0" flipV="0" flipH="0">
              <a:off x="20904200" y="5461000"/>
              <a:ext cx="76200" cy="279400"/>
            </a:xfrm>
            <a:prstGeom prst="rect">
              <a:avLst/>
            </a:prstGeom>
          </p:spPr>
        </p:pic>
        <p:pic>
          <p:nvPicPr>
            <p:cNvPr id="11039" name="image 11039"/>
            <p:cNvPicPr>
              <a:picLocks noChangeAspect="1"/>
            </p:cNvPicPr>
            <p:nvPr/>
          </p:nvPicPr>
          <p:blipFill>
            <a:blip r:embed="rId11039">
                </a:blip>
            <a:srcRect/>
            <a:stretch>
              <a:fillRect/>
            </a:stretch>
          </p:blipFill>
          <p:spPr>
            <a:xfrm rot="0" flipV="0" flipH="0">
              <a:off x="20904200" y="5930900"/>
              <a:ext cx="76200" cy="266700"/>
            </a:xfrm>
            <a:prstGeom prst="rect">
              <a:avLst/>
            </a:prstGeom>
          </p:spPr>
        </p:pic>
        <p:pic>
          <p:nvPicPr>
            <p:cNvPr id="11040" name="image 11040"/>
            <p:cNvPicPr>
              <a:picLocks noChangeAspect="1"/>
            </p:cNvPicPr>
            <p:nvPr/>
          </p:nvPicPr>
          <p:blipFill>
            <a:blip r:embed="rId11040">
                </a:blip>
            <a:srcRect/>
            <a:stretch>
              <a:fillRect/>
            </a:stretch>
          </p:blipFill>
          <p:spPr>
            <a:xfrm rot="0" flipV="0" flipH="0">
              <a:off x="20599400" y="5638800"/>
              <a:ext cx="254000" cy="165100"/>
            </a:xfrm>
            <a:prstGeom prst="rect">
              <a:avLst/>
            </a:prstGeom>
          </p:spPr>
        </p:pic>
        <p:pic>
          <p:nvPicPr>
            <p:cNvPr id="11041" name="image 11041"/>
            <p:cNvPicPr>
              <a:picLocks noChangeAspect="1"/>
            </p:cNvPicPr>
            <p:nvPr/>
          </p:nvPicPr>
          <p:blipFill>
            <a:blip r:embed="rId11041">
                </a:blip>
            <a:srcRect/>
            <a:stretch>
              <a:fillRect/>
            </a:stretch>
          </p:blipFill>
          <p:spPr>
            <a:xfrm rot="0" flipV="0" flipH="0">
              <a:off x="21005800" y="5613400"/>
              <a:ext cx="254000" cy="190500"/>
            </a:xfrm>
            <a:prstGeom prst="rect">
              <a:avLst/>
            </a:prstGeom>
          </p:spPr>
        </p:pic>
        <p:pic>
          <p:nvPicPr>
            <p:cNvPr id="11042" name="image 11042"/>
            <p:cNvPicPr>
              <a:picLocks noChangeAspect="1"/>
            </p:cNvPicPr>
            <p:nvPr/>
          </p:nvPicPr>
          <p:blipFill>
            <a:blip r:embed="rId11042">
                </a:blip>
            <a:srcRect/>
            <a:stretch>
              <a:fillRect/>
            </a:stretch>
          </p:blipFill>
          <p:spPr>
            <a:xfrm rot="0" flipV="0" flipH="0">
              <a:off x="20612100" y="5867400"/>
              <a:ext cx="254000" cy="177800"/>
            </a:xfrm>
            <a:prstGeom prst="rect">
              <a:avLst/>
            </a:prstGeom>
          </p:spPr>
        </p:pic>
        <p:pic>
          <p:nvPicPr>
            <p:cNvPr id="11043" name="image 11043"/>
            <p:cNvPicPr>
              <a:picLocks noChangeAspect="1"/>
            </p:cNvPicPr>
            <p:nvPr/>
          </p:nvPicPr>
          <p:blipFill>
            <a:blip r:embed="rId11043">
                </a:blip>
            <a:srcRect/>
            <a:stretch>
              <a:fillRect/>
            </a:stretch>
          </p:blipFill>
          <p:spPr>
            <a:xfrm rot="0" flipV="0" flipH="0">
              <a:off x="21005800" y="5867400"/>
              <a:ext cx="254000" cy="177800"/>
            </a:xfrm>
            <a:prstGeom prst="rect">
              <a:avLst/>
            </a:prstGeom>
          </p:spPr>
        </p:pic>
        <p:pic>
          <p:nvPicPr>
            <p:cNvPr id="11044" name="image 11044"/>
            <p:cNvPicPr>
              <a:picLocks noChangeAspect="1"/>
            </p:cNvPicPr>
            <p:nvPr/>
          </p:nvPicPr>
          <p:blipFill>
            <a:blip r:embed="rId11044">
                </a:blip>
            <a:srcRect/>
            <a:stretch>
              <a:fillRect/>
            </a:stretch>
          </p:blipFill>
          <p:spPr>
            <a:xfrm rot="0" flipV="0" flipH="0">
              <a:off x="20802600" y="5270500"/>
              <a:ext cx="266700" cy="266700"/>
            </a:xfrm>
            <a:prstGeom prst="rect">
              <a:avLst/>
            </a:prstGeom>
          </p:spPr>
        </p:pic>
        <p:pic>
          <p:nvPicPr>
            <p:cNvPr id="11045" name="image 11045"/>
            <p:cNvPicPr>
              <a:picLocks noChangeAspect="1"/>
            </p:cNvPicPr>
            <p:nvPr/>
          </p:nvPicPr>
          <p:blipFill>
            <a:blip r:embed="rId11045">
                </a:blip>
            <a:srcRect/>
            <a:stretch>
              <a:fillRect/>
            </a:stretch>
          </p:blipFill>
          <p:spPr>
            <a:xfrm rot="0" flipV="0" flipH="0">
              <a:off x="21170900" y="5905500"/>
              <a:ext cx="266700" cy="279400"/>
            </a:xfrm>
            <a:prstGeom prst="rect">
              <a:avLst/>
            </a:prstGeom>
          </p:spPr>
        </p:pic>
        <p:pic>
          <p:nvPicPr>
            <p:cNvPr id="11046" name="image 11046"/>
            <p:cNvPicPr>
              <a:picLocks noChangeAspect="1"/>
            </p:cNvPicPr>
            <p:nvPr/>
          </p:nvPicPr>
          <p:blipFill>
            <a:blip r:embed="rId11046">
                </a:blip>
            <a:srcRect/>
            <a:stretch>
              <a:fillRect/>
            </a:stretch>
          </p:blipFill>
          <p:spPr>
            <a:xfrm rot="0" flipV="0" flipH="0">
              <a:off x="20434300" y="5473700"/>
              <a:ext cx="266700" cy="279400"/>
            </a:xfrm>
            <a:prstGeom prst="rect">
              <a:avLst/>
            </a:prstGeom>
          </p:spPr>
        </p:pic>
        <p:pic>
          <p:nvPicPr>
            <p:cNvPr id="11047" name="image 11047"/>
            <p:cNvPicPr>
              <a:picLocks noChangeAspect="1"/>
            </p:cNvPicPr>
            <p:nvPr/>
          </p:nvPicPr>
          <p:blipFill>
            <a:blip r:embed="rId11047">
                </a:blip>
            <a:srcRect/>
            <a:stretch>
              <a:fillRect/>
            </a:stretch>
          </p:blipFill>
          <p:spPr>
            <a:xfrm rot="0" flipV="0" flipH="0">
              <a:off x="20434300" y="5905500"/>
              <a:ext cx="266700" cy="279400"/>
            </a:xfrm>
            <a:prstGeom prst="rect">
              <a:avLst/>
            </a:prstGeom>
          </p:spPr>
        </p:pic>
        <p:pic>
          <p:nvPicPr>
            <p:cNvPr id="11048" name="image 11048"/>
            <p:cNvPicPr>
              <a:picLocks noChangeAspect="1"/>
            </p:cNvPicPr>
            <p:nvPr/>
          </p:nvPicPr>
          <p:blipFill>
            <a:blip r:embed="rId11048">
                </a:blip>
            <a:srcRect/>
            <a:stretch>
              <a:fillRect/>
            </a:stretch>
          </p:blipFill>
          <p:spPr>
            <a:xfrm rot="0" flipV="0" flipH="0">
              <a:off x="20802600" y="6121400"/>
              <a:ext cx="266700" cy="266700"/>
            </a:xfrm>
            <a:prstGeom prst="rect">
              <a:avLst/>
            </a:prstGeom>
          </p:spPr>
        </p:pic>
        <p:pic>
          <p:nvPicPr>
            <p:cNvPr id="11049" name="image 11049"/>
            <p:cNvPicPr>
              <a:picLocks noChangeAspect="1"/>
            </p:cNvPicPr>
            <p:nvPr/>
          </p:nvPicPr>
          <p:blipFill>
            <a:blip r:embed="rId11049">
                </a:blip>
            <a:srcRect/>
            <a:stretch>
              <a:fillRect/>
            </a:stretch>
          </p:blipFill>
          <p:spPr>
            <a:xfrm rot="0" flipV="0" flipH="0">
              <a:off x="21170900" y="5473700"/>
              <a:ext cx="266700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727200" y="2700733"/>
            <a:ext cx="4978400" cy="350225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22466300" y="1943100"/>
            <a:ext cx="546100" cy="5461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219200" y="3670300"/>
            <a:ext cx="17856200" cy="85725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1905000" y="8407400"/>
            <a:ext cx="6921500" cy="1320800"/>
          </a:xfrm>
          <a:prstGeom prst="rect">
            <a:avLst/>
          </a:prstGeom>
        </p:spPr>
      </p:pic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1905000" y="10229850"/>
            <a:ext cx="6286500" cy="1320800"/>
          </a:xfrm>
          <a:prstGeom prst="rect">
            <a:avLst/>
          </a:prstGeom>
        </p:spPr>
      </p:pic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8940800" y="8407400"/>
            <a:ext cx="7112000" cy="13208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1209">
                </a:blip>
          <a:srcRect/>
          <a:stretch>
            <a:fillRect/>
          </a:stretch>
        </p:blipFill>
        <p:spPr>
          <a:xfrm rot="0" flipV="0" flipH="0">
            <a:off x="8229600" y="10229850"/>
            <a:ext cx="6858000" cy="1320800"/>
          </a:xfrm>
          <a:prstGeom prst="rect">
            <a:avLst/>
          </a:prstGeom>
        </p:spPr>
      </p:pic>
      <p:pic>
        <p:nvPicPr>
          <p:cNvPr id="12010" name="image 12010"/>
          <p:cNvPicPr>
            <a:picLocks noChangeAspect="1"/>
          </p:cNvPicPr>
          <p:nvPr/>
        </p:nvPicPr>
        <p:blipFill>
          <a:blip r:embed="rId12010">
                </a:blip>
          <a:srcRect/>
          <a:stretch>
            <a:fillRect/>
          </a:stretch>
        </p:blipFill>
        <p:spPr>
          <a:xfrm rot="0" flipV="0" flipH="0">
            <a:off x="15519400" y="3695700"/>
            <a:ext cx="7315200" cy="8534400"/>
          </a:xfrm>
          <a:prstGeom prst="rect">
            <a:avLst/>
          </a:prstGeom>
        </p:spPr>
      </p:pic>
      <p:sp>
        <p:nvSpPr>
          <p:cNvPr id="12011" name="Object 12011"/>
          <p:cNvSpPr txBox="1"/>
          <p:nvPr/>
        </p:nvSpPr>
        <p:spPr>
          <a:xfrm>
            <a:off x="1395015" y="1755570"/>
            <a:ext cx="10871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营销策略</a:t>
            </a:r>
            <a:endParaRPr lang="zh-CN" altLang="en-US"/>
          </a:p>
        </p:txBody>
      </p:sp>
      <p:sp>
        <p:nvSpPr>
          <p:cNvPr id="12012" name="Object 12012"/>
          <p:cNvSpPr txBox="1"/>
          <p:nvPr/>
        </p:nvSpPr>
        <p:spPr>
          <a:xfrm>
            <a:off x="1939659" y="8763000"/>
            <a:ext cx="65151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社交：H5营销增加品牌传播</a:t>
            </a:r>
            <a:endParaRPr lang="zh-CN" altLang="en-US"/>
          </a:p>
        </p:txBody>
      </p:sp>
      <p:sp>
        <p:nvSpPr>
          <p:cNvPr id="12013" name="Object 12013"/>
          <p:cNvSpPr txBox="1"/>
          <p:nvPr/>
        </p:nvSpPr>
        <p:spPr>
          <a:xfrm>
            <a:off x="9270007" y="8763000"/>
            <a:ext cx="65151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图文：微信、头条、简书、知乎</a:t>
            </a:r>
            <a:endParaRPr lang="zh-CN" altLang="en-US"/>
          </a:p>
        </p:txBody>
      </p:sp>
      <p:sp>
        <p:nvSpPr>
          <p:cNvPr id="12014" name="Object 12014"/>
          <p:cNvSpPr txBox="1"/>
          <p:nvPr/>
        </p:nvSpPr>
        <p:spPr>
          <a:xfrm>
            <a:off x="1932582" y="10585450"/>
            <a:ext cx="59817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视频：抖音、快手、优酷</a:t>
            </a:r>
            <a:endParaRPr lang="zh-CN" altLang="en-US"/>
          </a:p>
        </p:txBody>
      </p:sp>
      <p:sp>
        <p:nvSpPr>
          <p:cNvPr id="12015" name="Object 12015"/>
          <p:cNvSpPr txBox="1"/>
          <p:nvPr/>
        </p:nvSpPr>
        <p:spPr>
          <a:xfrm>
            <a:off x="8622307" y="10585450"/>
            <a:ext cx="59817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图文：微信、头条、知乎</a:t>
            </a:r>
            <a:endParaRPr lang="zh-CN" altLang="en-US"/>
          </a:p>
        </p:txBody>
      </p:sp>
      <p:sp>
        <p:nvSpPr>
          <p:cNvPr id="12016" name="Object 12016"/>
          <p:cNvSpPr txBox="1"/>
          <p:nvPr/>
        </p:nvSpPr>
        <p:spPr>
          <a:xfrm>
            <a:off x="2057400" y="4820941"/>
            <a:ext cx="13475170" cy="248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营销周期：2021全年营销</a:t>
            </a:r>
            <a:endParaRPr lang="zh-CN" altLang="en-US" sz="3400"/>
          </a:p>
          <a:p>
            <a:pPr algn="l">
              <a:lnSpc>
                <a:spcPct val="12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背景：市场竞争激烈，需不断抢占市场份额</a:t>
            </a:r>
            <a:endParaRPr lang="zh-CN" altLang="en-US" sz="3400"/>
          </a:p>
          <a:p>
            <a:pPr algn="l">
              <a:lnSpc>
                <a:spcPct val="12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目标：强化营销漏斗，加强销售转化</a:t>
            </a:r>
            <a:endParaRPr lang="zh-CN" altLang="en-US" sz="3400"/>
          </a:p>
          <a:p>
            <a:pPr algn="l">
              <a:lnSpc>
                <a:spcPct val="12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策略：多渠道营销，深化品牌形象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1790700" y="1473200"/>
            <a:ext cx="546100" cy="5461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0" y="4056790"/>
            <a:ext cx="24409400" cy="1397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1305">
                </a:blip>
          <a:srcRect/>
          <a:stretch>
            <a:fillRect/>
          </a:stretch>
        </p:blipFill>
        <p:spPr>
          <a:xfrm rot="0" flipV="0" flipH="0">
            <a:off x="3924300" y="4094890"/>
            <a:ext cx="4038600" cy="2692400"/>
          </a:xfrm>
          <a:prstGeom prst="rect">
            <a:avLst/>
          </a:prstGeom>
        </p:spPr>
      </p:pic>
      <p:pic>
        <p:nvPicPr>
          <p:cNvPr id="1306" name="image 1306"/>
          <p:cNvPicPr>
            <a:picLocks noChangeAspect="1"/>
          </p:cNvPicPr>
          <p:nvPr/>
        </p:nvPicPr>
        <p:blipFill>
          <a:blip r:embed="rId1306">
                </a:blip>
          <a:srcRect/>
          <a:stretch>
            <a:fillRect/>
          </a:stretch>
        </p:blipFill>
        <p:spPr>
          <a:xfrm rot="0" flipV="0" flipH="0">
            <a:off x="10045700" y="4094890"/>
            <a:ext cx="4038600" cy="2692400"/>
          </a:xfrm>
          <a:prstGeom prst="rect">
            <a:avLst/>
          </a:prstGeom>
        </p:spPr>
      </p:pic>
      <p:pic>
        <p:nvPicPr>
          <p:cNvPr id="1307" name="image 1307"/>
          <p:cNvPicPr>
            <a:picLocks noChangeAspect="1"/>
          </p:cNvPicPr>
          <p:nvPr/>
        </p:nvPicPr>
        <p:blipFill>
          <a:blip r:embed="rId1307">
                </a:blip>
          <a:srcRect/>
          <a:stretch>
            <a:fillRect/>
          </a:stretch>
        </p:blipFill>
        <p:spPr>
          <a:xfrm rot="0" flipV="0" flipH="0">
            <a:off x="16052800" y="4094890"/>
            <a:ext cx="4038600" cy="2692400"/>
          </a:xfrm>
          <a:prstGeom prst="rect">
            <a:avLst/>
          </a:prstGeom>
        </p:spPr>
      </p:pic>
      <p:pic>
        <p:nvPicPr>
          <p:cNvPr id="1308" name="image 1308"/>
          <p:cNvPicPr>
            <a:picLocks noChangeAspect="1"/>
          </p:cNvPicPr>
          <p:nvPr/>
        </p:nvPicPr>
        <p:blipFill>
          <a:blip r:embed="rId1308">
                </a:blip>
          <a:srcRect/>
          <a:stretch>
            <a:fillRect/>
          </a:stretch>
        </p:blipFill>
        <p:spPr>
          <a:xfrm rot="0" flipV="0" flipH="0">
            <a:off x="3924300" y="3523390"/>
            <a:ext cx="4368800" cy="1181100"/>
          </a:xfrm>
          <a:prstGeom prst="rect">
            <a:avLst/>
          </a:prstGeom>
        </p:spPr>
      </p:pic>
      <p:pic>
        <p:nvPicPr>
          <p:cNvPr id="1309" name="image 1309"/>
          <p:cNvPicPr>
            <a:picLocks noChangeAspect="1"/>
          </p:cNvPicPr>
          <p:nvPr/>
        </p:nvPicPr>
        <p:blipFill>
          <a:blip r:embed="rId1309">
                </a:blip>
          <a:srcRect/>
          <a:stretch>
            <a:fillRect/>
          </a:stretch>
        </p:blipFill>
        <p:spPr>
          <a:xfrm rot="0" flipV="0" flipH="0">
            <a:off x="10045700" y="3523390"/>
            <a:ext cx="4368800" cy="1181100"/>
          </a:xfrm>
          <a:prstGeom prst="rect">
            <a:avLst/>
          </a:prstGeom>
        </p:spPr>
      </p:pic>
      <p:pic>
        <p:nvPicPr>
          <p:cNvPr id="13010" name="image 13010"/>
          <p:cNvPicPr>
            <a:picLocks noChangeAspect="1"/>
          </p:cNvPicPr>
          <p:nvPr/>
        </p:nvPicPr>
        <p:blipFill>
          <a:blip r:embed="rId13010">
                </a:blip>
          <a:srcRect/>
          <a:stretch>
            <a:fillRect/>
          </a:stretch>
        </p:blipFill>
        <p:spPr>
          <a:xfrm rot="0" flipV="0" flipH="0">
            <a:off x="16052800" y="3523390"/>
            <a:ext cx="4368800" cy="1181100"/>
          </a:xfrm>
          <a:prstGeom prst="rect">
            <a:avLst/>
          </a:prstGeom>
        </p:spPr>
      </p:pic>
      <p:pic>
        <p:nvPicPr>
          <p:cNvPr id="13011" name="image 13011"/>
          <p:cNvPicPr>
            <a:picLocks noChangeAspect="1"/>
          </p:cNvPicPr>
          <p:nvPr/>
        </p:nvPicPr>
        <p:blipFill>
          <a:blip r:embed="rId13011">
                </a:blip>
          <a:srcRect/>
          <a:stretch>
            <a:fillRect/>
          </a:stretch>
        </p:blipFill>
        <p:spPr>
          <a:xfrm rot="0" flipV="0" flipH="0">
            <a:off x="8623300" y="3764690"/>
            <a:ext cx="825500" cy="698500"/>
          </a:xfrm>
          <a:prstGeom prst="rect">
            <a:avLst/>
          </a:prstGeom>
        </p:spPr>
      </p:pic>
      <p:pic>
        <p:nvPicPr>
          <p:cNvPr id="13012" name="image 13012"/>
          <p:cNvPicPr>
            <a:picLocks noChangeAspect="1"/>
          </p:cNvPicPr>
          <p:nvPr/>
        </p:nvPicPr>
        <p:blipFill>
          <a:blip r:embed="rId13012">
                </a:blip>
          <a:srcRect/>
          <a:stretch>
            <a:fillRect/>
          </a:stretch>
        </p:blipFill>
        <p:spPr>
          <a:xfrm rot="0" flipV="0" flipH="0">
            <a:off x="14744700" y="3764690"/>
            <a:ext cx="825500" cy="698500"/>
          </a:xfrm>
          <a:prstGeom prst="rect">
            <a:avLst/>
          </a:prstGeom>
        </p:spPr>
      </p:pic>
      <p:sp>
        <p:nvSpPr>
          <p:cNvPr id="13013" name="Object 13013"/>
          <p:cNvSpPr txBox="1"/>
          <p:nvPr/>
        </p:nvSpPr>
        <p:spPr>
          <a:xfrm>
            <a:off x="6877050" y="1501570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营销规划</a:t>
            </a:r>
            <a:endParaRPr lang="zh-CN" altLang="en-US"/>
          </a:p>
        </p:txBody>
      </p:sp>
      <p:sp>
        <p:nvSpPr>
          <p:cNvPr id="13014" name="Object 13014"/>
          <p:cNvSpPr txBox="1"/>
          <p:nvPr/>
        </p:nvSpPr>
        <p:spPr>
          <a:xfrm>
            <a:off x="4271367" y="4953487"/>
            <a:ext cx="2908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提高品牌认知，扩大店铺人群</a:t>
            </a:r>
            <a:endParaRPr lang="zh-CN" altLang="en-US"/>
          </a:p>
        </p:txBody>
      </p:sp>
      <p:sp>
        <p:nvSpPr>
          <p:cNvPr id="13015" name="Object 13015"/>
          <p:cNvSpPr txBox="1"/>
          <p:nvPr/>
        </p:nvSpPr>
        <p:spPr>
          <a:xfrm>
            <a:off x="10389989" y="4953090"/>
            <a:ext cx="2908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丰富产品卖点，拉动销售转化</a:t>
            </a:r>
            <a:endParaRPr lang="zh-CN" altLang="en-US"/>
          </a:p>
        </p:txBody>
      </p:sp>
      <p:sp>
        <p:nvSpPr>
          <p:cNvPr id="13016" name="Object 13016"/>
          <p:cNvSpPr txBox="1"/>
          <p:nvPr/>
        </p:nvSpPr>
        <p:spPr>
          <a:xfrm>
            <a:off x="16397684" y="4958492"/>
            <a:ext cx="2908300" cy="14858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策划双11和年终促销活动，维持产品热度</a:t>
            </a:r>
            <a:endParaRPr lang="zh-CN" altLang="en-US"/>
          </a:p>
        </p:txBody>
      </p:sp>
      <p:sp>
        <p:nvSpPr>
          <p:cNvPr id="13017" name="Object 13017"/>
          <p:cNvSpPr txBox="1"/>
          <p:nvPr/>
        </p:nvSpPr>
        <p:spPr>
          <a:xfrm>
            <a:off x="4275732" y="3745640"/>
            <a:ext cx="38227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800" i="0" b="0" spc="45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推广期</a:t>
            </a:r>
            <a:endParaRPr lang="zh-CN" altLang="en-US"/>
          </a:p>
        </p:txBody>
      </p:sp>
      <p:sp>
        <p:nvSpPr>
          <p:cNvPr id="13018" name="Object 13018"/>
          <p:cNvSpPr txBox="1"/>
          <p:nvPr/>
        </p:nvSpPr>
        <p:spPr>
          <a:xfrm>
            <a:off x="10393164" y="3745640"/>
            <a:ext cx="38227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800" i="0" b="0" spc="45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生长期</a:t>
            </a:r>
            <a:endParaRPr lang="zh-CN" altLang="en-US"/>
          </a:p>
        </p:txBody>
      </p:sp>
      <p:sp>
        <p:nvSpPr>
          <p:cNvPr id="13019" name="Object 13019"/>
          <p:cNvSpPr txBox="1"/>
          <p:nvPr/>
        </p:nvSpPr>
        <p:spPr>
          <a:xfrm>
            <a:off x="16400660" y="3745640"/>
            <a:ext cx="38227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800" i="0" b="0" spc="452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发展期</a:t>
            </a:r>
            <a:endParaRPr lang="zh-CN" altLang="en-US"/>
          </a:p>
        </p:txBody>
      </p:sp>
      <p:pic>
        <p:nvPicPr>
          <p:cNvPr id="13020" name="image 13020"/>
          <p:cNvPicPr>
            <a:picLocks noChangeAspect="1"/>
          </p:cNvPicPr>
          <p:nvPr/>
        </p:nvPicPr>
        <p:blipFill>
          <a:blip r:embed="rId13020">
                </a:blip>
          <a:srcRect/>
          <a:stretch>
            <a:fillRect/>
          </a:stretch>
        </p:blipFill>
        <p:spPr>
          <a:xfrm rot="0" flipV="0" flipH="0">
            <a:off x="3424863" y="7434880"/>
            <a:ext cx="17534272" cy="47159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88519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520700" y="9899650"/>
            <a:ext cx="23329900" cy="33147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1790700" y="1473200"/>
            <a:ext cx="546100" cy="5461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079500" y="4864100"/>
            <a:ext cx="4102100" cy="65024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5638800" y="4584700"/>
            <a:ext cx="4102100" cy="70739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14757400" y="4584700"/>
            <a:ext cx="4102100" cy="70739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10198100" y="4267200"/>
            <a:ext cx="4102100" cy="76962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19316700" y="4864100"/>
            <a:ext cx="4102100" cy="6502400"/>
          </a:xfrm>
          <a:prstGeom prst="rect">
            <a:avLst/>
          </a:prstGeom>
        </p:spPr>
      </p:pic>
      <p:pic>
        <p:nvPicPr>
          <p:cNvPr id="1409" name="image 1409"/>
          <p:cNvPicPr>
            <a:picLocks noChangeAspect="1"/>
          </p:cNvPicPr>
          <p:nvPr/>
        </p:nvPicPr>
        <p:blipFill>
          <a:blip r:embed="rId1409">
                </a:blip>
          <a:srcRect/>
          <a:stretch>
            <a:fillRect/>
          </a:stretch>
        </p:blipFill>
        <p:spPr>
          <a:xfrm rot="0" flipV="0" flipH="0">
            <a:off x="1028700" y="5600700"/>
            <a:ext cx="3035300" cy="876300"/>
          </a:xfrm>
          <a:prstGeom prst="rect">
            <a:avLst/>
          </a:prstGeom>
        </p:spPr>
      </p:pic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584200" y="5537200"/>
            <a:ext cx="1003300" cy="1003300"/>
          </a:xfrm>
          <a:prstGeom prst="rect">
            <a:avLst/>
          </a:prstGeom>
        </p:spPr>
      </p:pic>
      <p:pic>
        <p:nvPicPr>
          <p:cNvPr id="14011" name="image 14011"/>
          <p:cNvPicPr>
            <a:picLocks noChangeAspect="1"/>
          </p:cNvPicPr>
          <p:nvPr/>
        </p:nvPicPr>
        <p:blipFill>
          <a:blip r:embed="rId14011">
                </a:blip>
          <a:srcRect/>
          <a:stretch>
            <a:fillRect/>
          </a:stretch>
        </p:blipFill>
        <p:spPr>
          <a:xfrm rot="0" flipV="0" flipH="0">
            <a:off x="5613400" y="5308600"/>
            <a:ext cx="3035300" cy="876300"/>
          </a:xfrm>
          <a:prstGeom prst="rect">
            <a:avLst/>
          </a:prstGeom>
        </p:spPr>
      </p:pic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5168900" y="5245100"/>
            <a:ext cx="1003300" cy="1003300"/>
          </a:xfrm>
          <a:prstGeom prst="rect">
            <a:avLst/>
          </a:prstGeom>
        </p:spPr>
      </p:pic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10210800" y="4978400"/>
            <a:ext cx="3035300" cy="876300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9766300" y="4914900"/>
            <a:ext cx="1003300" cy="1003300"/>
          </a:xfrm>
          <a:prstGeom prst="rect">
            <a:avLst/>
          </a:prstGeom>
        </p:spPr>
      </p:pic>
      <p:pic>
        <p:nvPicPr>
          <p:cNvPr id="14015" name="image 14015"/>
          <p:cNvPicPr>
            <a:picLocks noChangeAspect="1"/>
          </p:cNvPicPr>
          <p:nvPr/>
        </p:nvPicPr>
        <p:blipFill>
          <a:blip r:embed="rId14015">
                </a:blip>
          <a:srcRect/>
          <a:stretch>
            <a:fillRect/>
          </a:stretch>
        </p:blipFill>
        <p:spPr>
          <a:xfrm rot="0" flipV="0" flipH="0">
            <a:off x="14744700" y="5308600"/>
            <a:ext cx="3035300" cy="876300"/>
          </a:xfrm>
          <a:prstGeom prst="rect">
            <a:avLst/>
          </a:prstGeom>
        </p:spPr>
      </p:pic>
      <p:pic>
        <p:nvPicPr>
          <p:cNvPr id="14016" name="image 14016"/>
          <p:cNvPicPr>
            <a:picLocks noChangeAspect="1"/>
          </p:cNvPicPr>
          <p:nvPr/>
        </p:nvPicPr>
        <p:blipFill>
          <a:blip r:embed="rId14016">
                </a:blip>
          <a:srcRect/>
          <a:stretch>
            <a:fillRect/>
          </a:stretch>
        </p:blipFill>
        <p:spPr>
          <a:xfrm rot="0" flipV="0" flipH="0">
            <a:off x="14300200" y="5245100"/>
            <a:ext cx="1003300" cy="1003300"/>
          </a:xfrm>
          <a:prstGeom prst="rect">
            <a:avLst/>
          </a:prstGeom>
        </p:spPr>
      </p:pic>
      <p:pic>
        <p:nvPicPr>
          <p:cNvPr id="14017" name="image 14017"/>
          <p:cNvPicPr>
            <a:picLocks noChangeAspect="1"/>
          </p:cNvPicPr>
          <p:nvPr/>
        </p:nvPicPr>
        <p:blipFill>
          <a:blip r:embed="rId14017">
                </a:blip>
          <a:srcRect/>
          <a:stretch>
            <a:fillRect/>
          </a:stretch>
        </p:blipFill>
        <p:spPr>
          <a:xfrm rot="0" flipV="0" flipH="0">
            <a:off x="19380200" y="5600700"/>
            <a:ext cx="3035300" cy="876300"/>
          </a:xfrm>
          <a:prstGeom prst="rect">
            <a:avLst/>
          </a:prstGeom>
        </p:spPr>
      </p:pic>
      <p:pic>
        <p:nvPicPr>
          <p:cNvPr id="14018" name="image 14018"/>
          <p:cNvPicPr>
            <a:picLocks noChangeAspect="1"/>
          </p:cNvPicPr>
          <p:nvPr/>
        </p:nvPicPr>
        <p:blipFill>
          <a:blip r:embed="rId14018">
                </a:blip>
          <a:srcRect/>
          <a:stretch>
            <a:fillRect/>
          </a:stretch>
        </p:blipFill>
        <p:spPr>
          <a:xfrm rot="0" flipV="0" flipH="0">
            <a:off x="18935700" y="5537200"/>
            <a:ext cx="1003300" cy="1003300"/>
          </a:xfrm>
          <a:prstGeom prst="rect">
            <a:avLst/>
          </a:prstGeom>
        </p:spPr>
      </p:pic>
      <p:pic>
        <p:nvPicPr>
          <p:cNvPr id="14019" name="image 14019"/>
          <p:cNvPicPr>
            <a:picLocks noChangeAspect="1"/>
          </p:cNvPicPr>
          <p:nvPr/>
        </p:nvPicPr>
        <p:blipFill>
          <a:blip r:embed="rId14019">
                </a:blip>
          <a:srcRect/>
          <a:stretch>
            <a:fillRect/>
          </a:stretch>
        </p:blipFill>
        <p:spPr>
          <a:xfrm rot="0" flipV="0" flipH="0">
            <a:off x="10490200" y="11404600"/>
            <a:ext cx="304800" cy="304800"/>
          </a:xfrm>
          <a:prstGeom prst="rect">
            <a:avLst/>
          </a:prstGeom>
        </p:spPr>
      </p:pic>
      <p:pic>
        <p:nvPicPr>
          <p:cNvPr id="14020" name="image 14020"/>
          <p:cNvPicPr>
            <a:picLocks noChangeAspect="1"/>
          </p:cNvPicPr>
          <p:nvPr/>
        </p:nvPicPr>
        <p:blipFill>
          <a:blip r:embed="rId14020">
                </a:blip>
          <a:srcRect/>
          <a:stretch>
            <a:fillRect/>
          </a:stretch>
        </p:blipFill>
        <p:spPr>
          <a:xfrm rot="0" flipV="0" flipH="0">
            <a:off x="13703300" y="11404600"/>
            <a:ext cx="304800" cy="304800"/>
          </a:xfrm>
          <a:prstGeom prst="rect">
            <a:avLst/>
          </a:prstGeom>
        </p:spPr>
      </p:pic>
      <p:sp>
        <p:nvSpPr>
          <p:cNvPr id="14021" name="Object 14021"/>
          <p:cNvSpPr txBox="1"/>
          <p:nvPr/>
        </p:nvSpPr>
        <p:spPr>
          <a:xfrm>
            <a:off x="6877050" y="1499585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活动策划</a:t>
            </a:r>
            <a:endParaRPr lang="zh-CN" altLang="en-US"/>
          </a:p>
        </p:txBody>
      </p:sp>
      <p:sp>
        <p:nvSpPr>
          <p:cNvPr id="14022" name="Object 14022"/>
          <p:cNvSpPr txBox="1"/>
          <p:nvPr/>
        </p:nvSpPr>
        <p:spPr>
          <a:xfrm>
            <a:off x="1515738" y="7323889"/>
            <a:ext cx="3314700" cy="267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策划开业活动,通过直通车、钻展，配合满减、红包和会员优惠吸引大量关注拉动购买。</a:t>
            </a:r>
            <a:endParaRPr lang="zh-CN" altLang="en-US"/>
          </a:p>
        </p:txBody>
      </p:sp>
      <p:sp>
        <p:nvSpPr>
          <p:cNvPr id="14023" name="Object 14023"/>
          <p:cNvSpPr txBox="1"/>
          <p:nvPr/>
        </p:nvSpPr>
        <p:spPr>
          <a:xfrm>
            <a:off x="6075038" y="6807202"/>
            <a:ext cx="3314700" cy="267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参加年中大促,通过直通车、钻展，配合满减、红包和会员优惠吸引大量关注拉动购买。</a:t>
            </a:r>
            <a:endParaRPr lang="zh-CN" altLang="en-US"/>
          </a:p>
        </p:txBody>
      </p:sp>
      <p:sp>
        <p:nvSpPr>
          <p:cNvPr id="14024" name="Object 14024"/>
          <p:cNvSpPr txBox="1"/>
          <p:nvPr/>
        </p:nvSpPr>
        <p:spPr>
          <a:xfrm>
            <a:off x="10608938" y="6678372"/>
            <a:ext cx="3314700" cy="267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参加双11大促,通过直通车、钻展，配合满减、红包和会员优惠吸引大量关注拉动购买。</a:t>
            </a:r>
            <a:endParaRPr lang="zh-CN" altLang="en-US"/>
          </a:p>
        </p:txBody>
      </p:sp>
      <p:sp>
        <p:nvSpPr>
          <p:cNvPr id="14025" name="Object 14025"/>
          <p:cNvSpPr txBox="1"/>
          <p:nvPr/>
        </p:nvSpPr>
        <p:spPr>
          <a:xfrm>
            <a:off x="15217598" y="6805372"/>
            <a:ext cx="3314700" cy="321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参加双12促销活动,通过直通车、钻展，配合满减、红包和会员优惠吸引大量关注拉动购买。</a:t>
            </a:r>
            <a:endParaRPr lang="zh-CN" altLang="en-US"/>
          </a:p>
        </p:txBody>
      </p:sp>
      <p:sp>
        <p:nvSpPr>
          <p:cNvPr id="14026" name="Object 14026"/>
          <p:cNvSpPr txBox="1"/>
          <p:nvPr/>
        </p:nvSpPr>
        <p:spPr>
          <a:xfrm>
            <a:off x="19776898" y="7326072"/>
            <a:ext cx="3314700" cy="321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参加双12促销活动,通过直通车、钻展，配合满减、红包和会员优惠吸引大量关注拉动购买。</a:t>
            </a:r>
            <a:endParaRPr lang="zh-CN" altLang="en-US"/>
          </a:p>
        </p:txBody>
      </p:sp>
      <p:sp>
        <p:nvSpPr>
          <p:cNvPr id="14027" name="Object 14027"/>
          <p:cNvSpPr txBox="1"/>
          <p:nvPr/>
        </p:nvSpPr>
        <p:spPr>
          <a:xfrm>
            <a:off x="18842494" y="5613400"/>
            <a:ext cx="118725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05</a:t>
            </a:r>
            <a:endParaRPr lang="zh-CN" altLang="en-US"/>
          </a:p>
        </p:txBody>
      </p:sp>
      <p:sp>
        <p:nvSpPr>
          <p:cNvPr id="14028" name="Object 14028"/>
          <p:cNvSpPr txBox="1"/>
          <p:nvPr/>
        </p:nvSpPr>
        <p:spPr>
          <a:xfrm>
            <a:off x="19918164" y="57023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年终大促</a:t>
            </a:r>
            <a:endParaRPr lang="zh-CN" altLang="en-US"/>
          </a:p>
        </p:txBody>
      </p:sp>
      <p:sp>
        <p:nvSpPr>
          <p:cNvPr id="14029" name="Object 14029"/>
          <p:cNvSpPr txBox="1"/>
          <p:nvPr/>
        </p:nvSpPr>
        <p:spPr>
          <a:xfrm>
            <a:off x="14232939" y="5321300"/>
            <a:ext cx="112512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14030" name="Object 14030"/>
          <p:cNvSpPr txBox="1"/>
          <p:nvPr/>
        </p:nvSpPr>
        <p:spPr>
          <a:xfrm>
            <a:off x="15286341" y="54102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双12促销</a:t>
            </a:r>
            <a:endParaRPr lang="zh-CN" altLang="en-US"/>
          </a:p>
        </p:txBody>
      </p:sp>
      <p:sp>
        <p:nvSpPr>
          <p:cNvPr id="14031" name="Object 14031"/>
          <p:cNvSpPr txBox="1"/>
          <p:nvPr/>
        </p:nvSpPr>
        <p:spPr>
          <a:xfrm>
            <a:off x="9692962" y="4991100"/>
            <a:ext cx="114997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14032" name="Object 14032"/>
          <p:cNvSpPr txBox="1"/>
          <p:nvPr/>
        </p:nvSpPr>
        <p:spPr>
          <a:xfrm>
            <a:off x="10754270" y="50800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双11热卖</a:t>
            </a:r>
            <a:endParaRPr lang="zh-CN" altLang="en-US"/>
          </a:p>
        </p:txBody>
      </p:sp>
      <p:sp>
        <p:nvSpPr>
          <p:cNvPr id="14033" name="Object 14033"/>
          <p:cNvSpPr txBox="1"/>
          <p:nvPr/>
        </p:nvSpPr>
        <p:spPr>
          <a:xfrm>
            <a:off x="5070025" y="5321300"/>
            <a:ext cx="1137548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14034" name="Object 14034"/>
          <p:cNvSpPr txBox="1"/>
          <p:nvPr/>
        </p:nvSpPr>
        <p:spPr>
          <a:xfrm>
            <a:off x="6151364" y="54102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年中大促</a:t>
            </a:r>
            <a:endParaRPr lang="zh-CN" altLang="en-US"/>
          </a:p>
        </p:txBody>
      </p:sp>
      <p:sp>
        <p:nvSpPr>
          <p:cNvPr id="14035" name="Object 14035"/>
          <p:cNvSpPr txBox="1"/>
          <p:nvPr/>
        </p:nvSpPr>
        <p:spPr>
          <a:xfrm>
            <a:off x="528237" y="5613400"/>
            <a:ext cx="110252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14036" name="Object 14036"/>
          <p:cNvSpPr txBox="1"/>
          <p:nvPr/>
        </p:nvSpPr>
        <p:spPr>
          <a:xfrm>
            <a:off x="1565076" y="5702300"/>
            <a:ext cx="2260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开业活动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1790700" y="1473200"/>
            <a:ext cx="546100" cy="5461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990600" y="3911600"/>
            <a:ext cx="22390100" cy="28448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2527300" y="6375400"/>
            <a:ext cx="3530600" cy="838200"/>
          </a:xfrm>
          <a:prstGeom prst="rect">
            <a:avLst/>
          </a:prstGeom>
        </p:spPr>
      </p:pic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    </a:blip>
          <a:srcRect/>
          <a:stretch>
            <a:fillRect/>
          </a:stretch>
        </p:blipFill>
        <p:spPr>
          <a:xfrm rot="0" flipV="0" flipH="0">
            <a:off x="10426700" y="6375400"/>
            <a:ext cx="3530600" cy="838200"/>
          </a:xfrm>
          <a:prstGeom prst="rect">
            <a:avLst/>
          </a:prstGeom>
        </p:spPr>
      </p:pic>
      <p:pic>
        <p:nvPicPr>
          <p:cNvPr id="1506" name="image 1506"/>
          <p:cNvPicPr>
            <a:picLocks noChangeAspect="1"/>
          </p:cNvPicPr>
          <p:nvPr/>
        </p:nvPicPr>
        <p:blipFill>
          <a:blip r:embed="rId1506">
                </a:blip>
          <a:srcRect/>
          <a:stretch>
            <a:fillRect/>
          </a:stretch>
        </p:blipFill>
        <p:spPr>
          <a:xfrm rot="0" flipV="0" flipH="0">
            <a:off x="18561050" y="6375400"/>
            <a:ext cx="3530600" cy="838200"/>
          </a:xfrm>
          <a:prstGeom prst="rect">
            <a:avLst/>
          </a:prstGeom>
        </p:spPr>
      </p:pic>
      <p:pic>
        <p:nvPicPr>
          <p:cNvPr id="1507" name="image 1507"/>
          <p:cNvPicPr>
            <a:picLocks noChangeAspect="1"/>
          </p:cNvPicPr>
          <p:nvPr/>
        </p:nvPicPr>
        <p:blipFill>
          <a:blip r:embed="rId1507">
                </a:blip>
          <a:srcRect/>
          <a:stretch>
            <a:fillRect/>
          </a:stretch>
        </p:blipFill>
        <p:spPr>
          <a:xfrm rot="0" flipV="0" flipH="0">
            <a:off x="12458700" y="5791200"/>
            <a:ext cx="177800" cy="101600"/>
          </a:xfrm>
          <a:prstGeom prst="rect">
            <a:avLst/>
          </a:prstGeom>
        </p:spPr>
      </p:pic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12369800" y="4521200"/>
            <a:ext cx="355600" cy="927100"/>
          </a:xfrm>
          <a:prstGeom prst="rect">
            <a:avLst/>
          </a:prstGeom>
        </p:spPr>
      </p:pic>
      <p:pic>
        <p:nvPicPr>
          <p:cNvPr id="1509" name="image 1509"/>
          <p:cNvPicPr>
            <a:picLocks noChangeAspect="1"/>
          </p:cNvPicPr>
          <p:nvPr/>
        </p:nvPicPr>
        <p:blipFill>
          <a:blip r:embed="rId1509">
                </a:blip>
          <a:srcRect/>
          <a:stretch>
            <a:fillRect/>
          </a:stretch>
        </p:blipFill>
        <p:spPr>
          <a:xfrm rot="0" flipV="0" flipH="0">
            <a:off x="12395200" y="4787900"/>
            <a:ext cx="304800" cy="101600"/>
          </a:xfrm>
          <a:prstGeom prst="rect">
            <a:avLst/>
          </a:prstGeom>
        </p:spPr>
      </p:pic>
      <p:pic>
        <p:nvPicPr>
          <p:cNvPr id="15010" name="image 15010"/>
          <p:cNvPicPr>
            <a:picLocks noChangeAspect="1"/>
          </p:cNvPicPr>
          <p:nvPr/>
        </p:nvPicPr>
        <p:blipFill>
          <a:blip r:embed="rId15010">
                </a:blip>
          <a:srcRect/>
          <a:stretch>
            <a:fillRect/>
          </a:stretch>
        </p:blipFill>
        <p:spPr>
          <a:xfrm rot="0" flipV="0" flipH="0">
            <a:off x="12496800" y="4889500"/>
            <a:ext cx="101600" cy="419100"/>
          </a:xfrm>
          <a:prstGeom prst="rect">
            <a:avLst/>
          </a:prstGeom>
        </p:spPr>
      </p:pic>
      <p:pic>
        <p:nvPicPr>
          <p:cNvPr id="15011" name="image 15011"/>
          <p:cNvPicPr>
            <a:picLocks noChangeAspect="1"/>
          </p:cNvPicPr>
          <p:nvPr/>
        </p:nvPicPr>
        <p:blipFill>
          <a:blip r:embed="rId15011">
                </a:blip>
          <a:srcRect/>
          <a:stretch>
            <a:fillRect/>
          </a:stretch>
        </p:blipFill>
        <p:spPr>
          <a:xfrm rot="0" flipV="0" flipH="0">
            <a:off x="11734800" y="4826000"/>
            <a:ext cx="114300" cy="101600"/>
          </a:xfrm>
          <a:prstGeom prst="rect">
            <a:avLst/>
          </a:prstGeom>
        </p:spPr>
      </p:pic>
      <p:pic>
        <p:nvPicPr>
          <p:cNvPr id="15012" name="image 15012"/>
          <p:cNvPicPr>
            <a:picLocks noChangeAspect="1"/>
          </p:cNvPicPr>
          <p:nvPr/>
        </p:nvPicPr>
        <p:blipFill>
          <a:blip r:embed="rId15012">
                </a:blip>
          <a:srcRect/>
          <a:stretch>
            <a:fillRect/>
          </a:stretch>
        </p:blipFill>
        <p:spPr>
          <a:xfrm rot="0" flipV="0" flipH="0">
            <a:off x="11734800" y="4965700"/>
            <a:ext cx="165100" cy="101600"/>
          </a:xfrm>
          <a:prstGeom prst="rect">
            <a:avLst/>
          </a:prstGeom>
        </p:spPr>
      </p:pic>
      <p:pic>
        <p:nvPicPr>
          <p:cNvPr id="15013" name="image 15013"/>
          <p:cNvPicPr>
            <a:picLocks noChangeAspect="1"/>
          </p:cNvPicPr>
          <p:nvPr/>
        </p:nvPicPr>
        <p:blipFill>
          <a:blip r:embed="rId15013">
                </a:blip>
          <a:srcRect/>
          <a:stretch>
            <a:fillRect/>
          </a:stretch>
        </p:blipFill>
        <p:spPr>
          <a:xfrm rot="0" flipV="0" flipH="0">
            <a:off x="11734800" y="5092700"/>
            <a:ext cx="114300" cy="101600"/>
          </a:xfrm>
          <a:prstGeom prst="rect">
            <a:avLst/>
          </a:prstGeom>
        </p:spPr>
      </p:pic>
      <p:pic>
        <p:nvPicPr>
          <p:cNvPr id="15014" name="image 15014"/>
          <p:cNvPicPr>
            <a:picLocks noChangeAspect="1"/>
          </p:cNvPicPr>
          <p:nvPr/>
        </p:nvPicPr>
        <p:blipFill>
          <a:blip r:embed="rId15014">
                </a:blip>
          <a:srcRect/>
          <a:stretch>
            <a:fillRect/>
          </a:stretch>
        </p:blipFill>
        <p:spPr>
          <a:xfrm rot="0" flipV="0" flipH="0">
            <a:off x="11734800" y="5219700"/>
            <a:ext cx="165100" cy="101600"/>
          </a:xfrm>
          <a:prstGeom prst="rect">
            <a:avLst/>
          </a:prstGeom>
        </p:spPr>
      </p:pic>
      <p:pic>
        <p:nvPicPr>
          <p:cNvPr id="15015" name="image 15015"/>
          <p:cNvPicPr>
            <a:picLocks noChangeAspect="1"/>
          </p:cNvPicPr>
          <p:nvPr/>
        </p:nvPicPr>
        <p:blipFill>
          <a:blip r:embed="rId15015">
                </a:blip>
          <a:srcRect/>
          <a:stretch>
            <a:fillRect/>
          </a:stretch>
        </p:blipFill>
        <p:spPr>
          <a:xfrm rot="0" flipV="0" flipH="0">
            <a:off x="11734800" y="5346700"/>
            <a:ext cx="114300" cy="101600"/>
          </a:xfrm>
          <a:prstGeom prst="rect">
            <a:avLst/>
          </a:prstGeom>
        </p:spPr>
      </p:pic>
      <p:pic>
        <p:nvPicPr>
          <p:cNvPr id="15016" name="image 15016"/>
          <p:cNvPicPr>
            <a:picLocks noChangeAspect="1"/>
          </p:cNvPicPr>
          <p:nvPr/>
        </p:nvPicPr>
        <p:blipFill>
          <a:blip r:embed="rId15016">
                </a:blip>
          <a:srcRect/>
          <a:stretch>
            <a:fillRect/>
          </a:stretch>
        </p:blipFill>
        <p:spPr>
          <a:xfrm rot="0" flipV="0" flipH="0">
            <a:off x="11734800" y="5473700"/>
            <a:ext cx="165100" cy="101600"/>
          </a:xfrm>
          <a:prstGeom prst="rect">
            <a:avLst/>
          </a:prstGeom>
        </p:spPr>
      </p:pic>
      <p:pic>
        <p:nvPicPr>
          <p:cNvPr id="15017" name="image 15017"/>
          <p:cNvPicPr>
            <a:picLocks noChangeAspect="1"/>
          </p:cNvPicPr>
          <p:nvPr/>
        </p:nvPicPr>
        <p:blipFill>
          <a:blip r:embed="rId15017">
                </a:blip>
          <a:srcRect/>
          <a:stretch>
            <a:fillRect/>
          </a:stretch>
        </p:blipFill>
        <p:spPr>
          <a:xfrm rot="0" flipV="0" flipH="0">
            <a:off x="11734800" y="5600700"/>
            <a:ext cx="114300" cy="101600"/>
          </a:xfrm>
          <a:prstGeom prst="rect">
            <a:avLst/>
          </a:prstGeom>
        </p:spPr>
      </p:pic>
      <p:pic>
        <p:nvPicPr>
          <p:cNvPr id="15018" name="image 15018"/>
          <p:cNvPicPr>
            <a:picLocks noChangeAspect="1"/>
          </p:cNvPicPr>
          <p:nvPr/>
        </p:nvPicPr>
        <p:blipFill>
          <a:blip r:embed="rId15018">
                </a:blip>
          <a:srcRect/>
          <a:stretch>
            <a:fillRect/>
          </a:stretch>
        </p:blipFill>
        <p:spPr>
          <a:xfrm rot="0" flipV="0" flipH="0">
            <a:off x="11671300" y="4508500"/>
            <a:ext cx="1384300" cy="1384300"/>
          </a:xfrm>
          <a:prstGeom prst="rect">
            <a:avLst/>
          </a:prstGeom>
        </p:spPr>
      </p:pic>
      <p:pic>
        <p:nvPicPr>
          <p:cNvPr id="15019" name="image 15019"/>
          <p:cNvPicPr>
            <a:picLocks noChangeAspect="1"/>
          </p:cNvPicPr>
          <p:nvPr/>
        </p:nvPicPr>
        <p:blipFill>
          <a:blip r:embed="rId15019">
                </a:blip>
          <a:srcRect/>
          <a:stretch>
            <a:fillRect/>
          </a:stretch>
        </p:blipFill>
        <p:spPr>
          <a:xfrm rot="0" flipV="0" flipH="0">
            <a:off x="11950700" y="5092700"/>
            <a:ext cx="558800" cy="558800"/>
          </a:xfrm>
          <a:prstGeom prst="rect">
            <a:avLst/>
          </a:prstGeom>
        </p:spPr>
      </p:pic>
      <p:pic>
        <p:nvPicPr>
          <p:cNvPr id="15020" name="image 15020"/>
          <p:cNvPicPr>
            <a:picLocks noChangeAspect="1"/>
          </p:cNvPicPr>
          <p:nvPr/>
        </p:nvPicPr>
        <p:blipFill>
          <a:blip r:embed="rId15020">
                </a:blip>
          <a:srcRect/>
          <a:stretch>
            <a:fillRect/>
          </a:stretch>
        </p:blipFill>
        <p:spPr>
          <a:xfrm rot="0" flipV="0" flipH="0">
            <a:off x="4318000" y="4546600"/>
            <a:ext cx="101600" cy="177800"/>
          </a:xfrm>
          <a:prstGeom prst="rect">
            <a:avLst/>
          </a:prstGeom>
        </p:spPr>
      </p:pic>
      <p:pic>
        <p:nvPicPr>
          <p:cNvPr id="15021" name="image 15021"/>
          <p:cNvPicPr>
            <a:picLocks noChangeAspect="1"/>
          </p:cNvPicPr>
          <p:nvPr/>
        </p:nvPicPr>
        <p:blipFill>
          <a:blip r:embed="rId15021">
                </a:blip>
          <a:srcRect/>
          <a:stretch>
            <a:fillRect/>
          </a:stretch>
        </p:blipFill>
        <p:spPr>
          <a:xfrm rot="0" flipV="0" flipH="0">
            <a:off x="3898900" y="4711700"/>
            <a:ext cx="177800" cy="177800"/>
          </a:xfrm>
          <a:prstGeom prst="rect">
            <a:avLst/>
          </a:prstGeom>
        </p:spPr>
      </p:pic>
      <p:pic>
        <p:nvPicPr>
          <p:cNvPr id="15022" name="image 15022"/>
          <p:cNvPicPr>
            <a:picLocks noChangeAspect="1"/>
          </p:cNvPicPr>
          <p:nvPr/>
        </p:nvPicPr>
        <p:blipFill>
          <a:blip r:embed="rId15022">
                </a:blip>
          <a:srcRect/>
          <a:stretch>
            <a:fillRect/>
          </a:stretch>
        </p:blipFill>
        <p:spPr>
          <a:xfrm rot="0" flipV="0" flipH="0">
            <a:off x="4660900" y="5473700"/>
            <a:ext cx="177800" cy="177800"/>
          </a:xfrm>
          <a:prstGeom prst="rect">
            <a:avLst/>
          </a:prstGeom>
        </p:spPr>
      </p:pic>
      <p:pic>
        <p:nvPicPr>
          <p:cNvPr id="15023" name="image 15023"/>
          <p:cNvPicPr>
            <a:picLocks noChangeAspect="1"/>
          </p:cNvPicPr>
          <p:nvPr/>
        </p:nvPicPr>
        <p:blipFill>
          <a:blip r:embed="rId15023">
                </a:blip>
          <a:srcRect/>
          <a:stretch>
            <a:fillRect/>
          </a:stretch>
        </p:blipFill>
        <p:spPr>
          <a:xfrm rot="0" flipV="0" flipH="0">
            <a:off x="3733800" y="5130800"/>
            <a:ext cx="177800" cy="101600"/>
          </a:xfrm>
          <a:prstGeom prst="rect">
            <a:avLst/>
          </a:prstGeom>
        </p:spPr>
      </p:pic>
      <p:pic>
        <p:nvPicPr>
          <p:cNvPr id="15024" name="image 15024"/>
          <p:cNvPicPr>
            <a:picLocks noChangeAspect="1"/>
          </p:cNvPicPr>
          <p:nvPr/>
        </p:nvPicPr>
        <p:blipFill>
          <a:blip r:embed="rId15024">
                </a:blip>
          <a:srcRect/>
          <a:stretch>
            <a:fillRect/>
          </a:stretch>
        </p:blipFill>
        <p:spPr>
          <a:xfrm rot="0" flipV="0" flipH="0">
            <a:off x="4813300" y="5130800"/>
            <a:ext cx="177800" cy="101600"/>
          </a:xfrm>
          <a:prstGeom prst="rect">
            <a:avLst/>
          </a:prstGeom>
        </p:spPr>
      </p:pic>
      <p:pic>
        <p:nvPicPr>
          <p:cNvPr id="15025" name="image 15025"/>
          <p:cNvPicPr>
            <a:picLocks noChangeAspect="1"/>
          </p:cNvPicPr>
          <p:nvPr/>
        </p:nvPicPr>
        <p:blipFill>
          <a:blip r:embed="rId15025">
                </a:blip>
          <a:srcRect/>
          <a:stretch>
            <a:fillRect/>
          </a:stretch>
        </p:blipFill>
        <p:spPr>
          <a:xfrm rot="0" flipV="0" flipH="0">
            <a:off x="3898900" y="5473700"/>
            <a:ext cx="177800" cy="177800"/>
          </a:xfrm>
          <a:prstGeom prst="rect">
            <a:avLst/>
          </a:prstGeom>
        </p:spPr>
      </p:pic>
      <p:pic>
        <p:nvPicPr>
          <p:cNvPr id="15026" name="image 15026"/>
          <p:cNvPicPr>
            <a:picLocks noChangeAspect="1"/>
          </p:cNvPicPr>
          <p:nvPr/>
        </p:nvPicPr>
        <p:blipFill>
          <a:blip r:embed="rId15026">
                </a:blip>
          <a:srcRect/>
          <a:stretch>
            <a:fillRect/>
          </a:stretch>
        </p:blipFill>
        <p:spPr>
          <a:xfrm rot="0" flipV="0" flipH="0">
            <a:off x="4660900" y="4711700"/>
            <a:ext cx="177800" cy="177800"/>
          </a:xfrm>
          <a:prstGeom prst="rect">
            <a:avLst/>
          </a:prstGeom>
        </p:spPr>
      </p:pic>
      <p:pic>
        <p:nvPicPr>
          <p:cNvPr id="15027" name="image 15027"/>
          <p:cNvPicPr>
            <a:picLocks noChangeAspect="1"/>
          </p:cNvPicPr>
          <p:nvPr/>
        </p:nvPicPr>
        <p:blipFill>
          <a:blip r:embed="rId15027">
                </a:blip>
          <a:srcRect/>
          <a:stretch>
            <a:fillRect/>
          </a:stretch>
        </p:blipFill>
        <p:spPr>
          <a:xfrm rot="0" flipV="0" flipH="0">
            <a:off x="3911600" y="4711700"/>
            <a:ext cx="901700" cy="1168400"/>
          </a:xfrm>
          <a:prstGeom prst="rect">
            <a:avLst/>
          </a:prstGeom>
        </p:spPr>
      </p:pic>
      <p:pic>
        <p:nvPicPr>
          <p:cNvPr id="15028" name="image 15028"/>
          <p:cNvPicPr>
            <a:picLocks noChangeAspect="1"/>
          </p:cNvPicPr>
          <p:nvPr/>
        </p:nvPicPr>
        <p:blipFill>
          <a:blip r:embed="rId15028">
                </a:blip>
          <a:srcRect/>
          <a:stretch>
            <a:fillRect/>
          </a:stretch>
        </p:blipFill>
        <p:spPr>
          <a:xfrm rot="0" flipV="0" flipH="0">
            <a:off x="4292600" y="5575300"/>
            <a:ext cx="215900" cy="101600"/>
          </a:xfrm>
          <a:prstGeom prst="rect">
            <a:avLst/>
          </a:prstGeom>
        </p:spPr>
      </p:pic>
      <p:pic>
        <p:nvPicPr>
          <p:cNvPr id="15029" name="image 15029"/>
          <p:cNvPicPr>
            <a:picLocks noChangeAspect="1"/>
          </p:cNvPicPr>
          <p:nvPr/>
        </p:nvPicPr>
        <p:blipFill>
          <a:blip r:embed="rId15029">
                </a:blip>
          <a:srcRect/>
          <a:stretch>
            <a:fillRect/>
          </a:stretch>
        </p:blipFill>
        <p:spPr>
          <a:xfrm rot="0" flipV="0" flipH="0">
            <a:off x="4292600" y="5676900"/>
            <a:ext cx="215900" cy="101600"/>
          </a:xfrm>
          <a:prstGeom prst="rect">
            <a:avLst/>
          </a:prstGeom>
        </p:spPr>
      </p:pic>
      <p:pic>
        <p:nvPicPr>
          <p:cNvPr id="15030" name="image 15030"/>
          <p:cNvPicPr>
            <a:picLocks noChangeAspect="1"/>
          </p:cNvPicPr>
          <p:nvPr/>
        </p:nvPicPr>
        <p:blipFill>
          <a:blip r:embed="rId15030">
                </a:blip>
          <a:srcRect/>
          <a:stretch>
            <a:fillRect/>
          </a:stretch>
        </p:blipFill>
        <p:spPr>
          <a:xfrm rot="0" flipV="0" flipH="0">
            <a:off x="4318000" y="5803900"/>
            <a:ext cx="88900" cy="101600"/>
          </a:xfrm>
          <a:prstGeom prst="rect">
            <a:avLst/>
          </a:prstGeom>
        </p:spPr>
      </p:pic>
      <p:pic>
        <p:nvPicPr>
          <p:cNvPr id="15031" name="image 15031"/>
          <p:cNvPicPr>
            <a:picLocks noChangeAspect="1"/>
          </p:cNvPicPr>
          <p:nvPr/>
        </p:nvPicPr>
        <p:blipFill>
          <a:blip r:embed="rId15031">
                </a:blip>
          <a:srcRect/>
          <a:stretch>
            <a:fillRect/>
          </a:stretch>
        </p:blipFill>
        <p:spPr>
          <a:xfrm rot="0" flipV="0" flipH="0">
            <a:off x="4292600" y="5803900"/>
            <a:ext cx="139700" cy="101600"/>
          </a:xfrm>
          <a:prstGeom prst="rect">
            <a:avLst/>
          </a:prstGeom>
        </p:spPr>
      </p:pic>
      <p:pic>
        <p:nvPicPr>
          <p:cNvPr id="15032" name="image 15032"/>
          <p:cNvPicPr>
            <a:picLocks noChangeAspect="1"/>
          </p:cNvPicPr>
          <p:nvPr/>
        </p:nvPicPr>
        <p:blipFill>
          <a:blip r:embed="rId15032">
                </a:blip>
          <a:srcRect/>
          <a:stretch>
            <a:fillRect/>
          </a:stretch>
        </p:blipFill>
        <p:spPr>
          <a:xfrm rot="0" flipV="0" flipH="0">
            <a:off x="4152900" y="4991100"/>
            <a:ext cx="419100" cy="419100"/>
          </a:xfrm>
          <a:prstGeom prst="rect">
            <a:avLst/>
          </a:prstGeom>
        </p:spPr>
      </p:pic>
      <p:pic>
        <p:nvPicPr>
          <p:cNvPr id="15033" name="image 15033"/>
          <p:cNvPicPr>
            <a:picLocks noChangeAspect="1"/>
          </p:cNvPicPr>
          <p:nvPr/>
        </p:nvPicPr>
        <p:blipFill>
          <a:blip r:embed="rId15033">
                </a:blip>
          <a:srcRect/>
          <a:stretch>
            <a:fillRect/>
          </a:stretch>
        </p:blipFill>
        <p:spPr>
          <a:xfrm rot="0" flipV="0" flipH="0">
            <a:off x="20053300" y="5689600"/>
            <a:ext cx="304800" cy="228600"/>
          </a:xfrm>
          <a:prstGeom prst="rect">
            <a:avLst/>
          </a:prstGeom>
        </p:spPr>
      </p:pic>
      <p:pic>
        <p:nvPicPr>
          <p:cNvPr id="15034" name="image 15034"/>
          <p:cNvPicPr>
            <a:picLocks noChangeAspect="1"/>
          </p:cNvPicPr>
          <p:nvPr/>
        </p:nvPicPr>
        <p:blipFill>
          <a:blip r:embed="rId15034">
                </a:blip>
          <a:srcRect/>
          <a:stretch>
            <a:fillRect/>
          </a:stretch>
        </p:blipFill>
        <p:spPr>
          <a:xfrm rot="0" flipV="0" flipH="0">
            <a:off x="20472400" y="5283200"/>
            <a:ext cx="228600" cy="635000"/>
          </a:xfrm>
          <a:prstGeom prst="rect">
            <a:avLst/>
          </a:prstGeom>
        </p:spPr>
      </p:pic>
      <p:pic>
        <p:nvPicPr>
          <p:cNvPr id="15035" name="image 15035"/>
          <p:cNvPicPr>
            <a:picLocks noChangeAspect="1"/>
          </p:cNvPicPr>
          <p:nvPr/>
        </p:nvPicPr>
        <p:blipFill>
          <a:blip r:embed="rId15035">
                </a:blip>
          <a:srcRect/>
          <a:stretch>
            <a:fillRect/>
          </a:stretch>
        </p:blipFill>
        <p:spPr>
          <a:xfrm rot="0" flipV="0" flipH="0">
            <a:off x="19710400" y="5283200"/>
            <a:ext cx="228600" cy="635000"/>
          </a:xfrm>
          <a:prstGeom prst="rect">
            <a:avLst/>
          </a:prstGeom>
        </p:spPr>
      </p:pic>
      <p:pic>
        <p:nvPicPr>
          <p:cNvPr id="15036" name="image 15036"/>
          <p:cNvPicPr>
            <a:picLocks noChangeAspect="1"/>
          </p:cNvPicPr>
          <p:nvPr/>
        </p:nvPicPr>
        <p:blipFill>
          <a:blip r:embed="rId15036">
                </a:blip>
          <a:srcRect/>
          <a:stretch>
            <a:fillRect/>
          </a:stretch>
        </p:blipFill>
        <p:spPr>
          <a:xfrm rot="0" flipV="0" flipH="0">
            <a:off x="19723100" y="4635500"/>
            <a:ext cx="965200" cy="1041400"/>
          </a:xfrm>
          <a:prstGeom prst="rect">
            <a:avLst/>
          </a:prstGeom>
        </p:spPr>
      </p:pic>
      <p:pic>
        <p:nvPicPr>
          <p:cNvPr id="15037" name="image 15037"/>
          <p:cNvPicPr>
            <a:picLocks noChangeAspect="1"/>
          </p:cNvPicPr>
          <p:nvPr/>
        </p:nvPicPr>
        <p:blipFill>
          <a:blip r:embed="rId15037">
                </a:blip>
          <a:srcRect/>
          <a:stretch>
            <a:fillRect/>
          </a:stretch>
        </p:blipFill>
        <p:spPr>
          <a:xfrm rot="0" flipV="0" flipH="0">
            <a:off x="20154900" y="4559300"/>
            <a:ext cx="101600" cy="139700"/>
          </a:xfrm>
          <a:prstGeom prst="rect">
            <a:avLst/>
          </a:prstGeom>
        </p:spPr>
      </p:pic>
      <p:pic>
        <p:nvPicPr>
          <p:cNvPr id="15038" name="image 15038"/>
          <p:cNvPicPr>
            <a:picLocks noChangeAspect="1"/>
          </p:cNvPicPr>
          <p:nvPr/>
        </p:nvPicPr>
        <p:blipFill>
          <a:blip r:embed="rId15038">
                </a:blip>
          <a:srcRect/>
          <a:stretch>
            <a:fillRect/>
          </a:stretch>
        </p:blipFill>
        <p:spPr>
          <a:xfrm rot="0" flipV="0" flipH="0">
            <a:off x="20015200" y="5054600"/>
            <a:ext cx="368300" cy="368300"/>
          </a:xfrm>
          <a:prstGeom prst="rect">
            <a:avLst/>
          </a:prstGeom>
        </p:spPr>
      </p:pic>
      <p:pic>
        <p:nvPicPr>
          <p:cNvPr id="15039" name="image 15039"/>
          <p:cNvPicPr>
            <a:picLocks noChangeAspect="1"/>
          </p:cNvPicPr>
          <p:nvPr/>
        </p:nvPicPr>
        <p:blipFill>
          <a:blip r:embed="rId15039">
                </a:blip>
          <a:srcRect/>
          <a:stretch>
            <a:fillRect/>
          </a:stretch>
        </p:blipFill>
        <p:spPr>
          <a:xfrm rot="0" flipV="0" flipH="0">
            <a:off x="19977100" y="4813300"/>
            <a:ext cx="457200" cy="101600"/>
          </a:xfrm>
          <a:prstGeom prst="rect">
            <a:avLst/>
          </a:prstGeom>
        </p:spPr>
      </p:pic>
      <p:pic>
        <p:nvPicPr>
          <p:cNvPr id="15040" name="image 15040"/>
          <p:cNvPicPr>
            <a:picLocks noChangeAspect="1"/>
          </p:cNvPicPr>
          <p:nvPr/>
        </p:nvPicPr>
        <p:blipFill>
          <a:blip r:embed="rId15040">
                </a:blip>
          <a:srcRect/>
          <a:stretch>
            <a:fillRect/>
          </a:stretch>
        </p:blipFill>
        <p:spPr>
          <a:xfrm rot="0" flipV="0" flipH="0">
            <a:off x="8369300" y="4292600"/>
            <a:ext cx="63500" cy="2095500"/>
          </a:xfrm>
          <a:prstGeom prst="rect">
            <a:avLst/>
          </a:prstGeom>
        </p:spPr>
      </p:pic>
      <p:pic>
        <p:nvPicPr>
          <p:cNvPr id="15041" name="image 15041"/>
          <p:cNvPicPr>
            <a:picLocks noChangeAspect="1"/>
          </p:cNvPicPr>
          <p:nvPr/>
        </p:nvPicPr>
        <p:blipFill>
          <a:blip r:embed="rId15041">
                </a:blip>
          <a:srcRect/>
          <a:stretch>
            <a:fillRect/>
          </a:stretch>
        </p:blipFill>
        <p:spPr>
          <a:xfrm rot="0" flipV="0" flipH="0">
            <a:off x="16205200" y="4292600"/>
            <a:ext cx="63500" cy="2095500"/>
          </a:xfrm>
          <a:prstGeom prst="rect">
            <a:avLst/>
          </a:prstGeom>
        </p:spPr>
      </p:pic>
      <p:sp>
        <p:nvSpPr>
          <p:cNvPr id="15042" name="Object 15042"/>
          <p:cNvSpPr txBox="1"/>
          <p:nvPr/>
        </p:nvSpPr>
        <p:spPr>
          <a:xfrm>
            <a:off x="6877050" y="1499585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活动策划</a:t>
            </a:r>
            <a:endParaRPr lang="zh-CN" altLang="en-US"/>
          </a:p>
        </p:txBody>
      </p:sp>
      <p:sp>
        <p:nvSpPr>
          <p:cNvPr id="15043" name="Object 15043"/>
          <p:cNvSpPr txBox="1"/>
          <p:nvPr/>
        </p:nvSpPr>
        <p:spPr>
          <a:xfrm>
            <a:off x="3187700" y="6432550"/>
            <a:ext cx="2209800" cy="59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" i="0" b="0" spc="46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</a:t>
            </a:r>
            <a:endParaRPr lang="zh-CN" altLang="en-US"/>
          </a:p>
        </p:txBody>
      </p:sp>
      <p:sp>
        <p:nvSpPr>
          <p:cNvPr id="15044" name="Object 15044"/>
          <p:cNvSpPr txBox="1"/>
          <p:nvPr/>
        </p:nvSpPr>
        <p:spPr>
          <a:xfrm>
            <a:off x="11087100" y="6432550"/>
            <a:ext cx="2209800" cy="59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" i="0" b="0" spc="46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设计</a:t>
            </a:r>
            <a:endParaRPr lang="zh-CN" altLang="en-US"/>
          </a:p>
        </p:txBody>
      </p:sp>
      <p:sp>
        <p:nvSpPr>
          <p:cNvPr id="15045" name="Object 15045"/>
          <p:cNvSpPr txBox="1"/>
          <p:nvPr/>
        </p:nvSpPr>
        <p:spPr>
          <a:xfrm>
            <a:off x="19221450" y="6432550"/>
            <a:ext cx="2209800" cy="59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" i="0" b="0" spc="46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推广</a:t>
            </a:r>
            <a:endParaRPr lang="zh-CN" altLang="en-US"/>
          </a:p>
        </p:txBody>
      </p:sp>
      <p:sp>
        <p:nvSpPr>
          <p:cNvPr id="15046" name="Object 15046"/>
          <p:cNvSpPr txBox="1"/>
          <p:nvPr/>
        </p:nvSpPr>
        <p:spPr>
          <a:xfrm>
            <a:off x="2216150" y="7761165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产品定位</a:t>
            </a:r>
            <a:endParaRPr lang="zh-CN" altLang="en-US"/>
          </a:p>
        </p:txBody>
      </p:sp>
      <p:sp>
        <p:nvSpPr>
          <p:cNvPr id="15047" name="Object 15047"/>
          <p:cNvSpPr txBox="1"/>
          <p:nvPr/>
        </p:nvSpPr>
        <p:spPr>
          <a:xfrm>
            <a:off x="10115550" y="7765531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首页设计</a:t>
            </a:r>
            <a:endParaRPr lang="zh-CN" altLang="en-US"/>
          </a:p>
        </p:txBody>
      </p:sp>
      <p:sp>
        <p:nvSpPr>
          <p:cNvPr id="15048" name="Object 15048"/>
          <p:cNvSpPr txBox="1"/>
          <p:nvPr/>
        </p:nvSpPr>
        <p:spPr>
          <a:xfrm>
            <a:off x="18249900" y="7836572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广告投放</a:t>
            </a:r>
            <a:endParaRPr lang="zh-CN" altLang="en-US"/>
          </a:p>
        </p:txBody>
      </p:sp>
      <p:sp>
        <p:nvSpPr>
          <p:cNvPr id="15049" name="Object 15049"/>
          <p:cNvSpPr txBox="1"/>
          <p:nvPr/>
        </p:nvSpPr>
        <p:spPr>
          <a:xfrm>
            <a:off x="2216150" y="10256914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产品研发</a:t>
            </a:r>
            <a:endParaRPr lang="zh-CN" altLang="en-US"/>
          </a:p>
        </p:txBody>
      </p:sp>
      <p:sp>
        <p:nvSpPr>
          <p:cNvPr id="15050" name="Object 15050"/>
          <p:cNvSpPr txBox="1"/>
          <p:nvPr/>
        </p:nvSpPr>
        <p:spPr>
          <a:xfrm>
            <a:off x="10115550" y="10253739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详情页设计</a:t>
            </a:r>
            <a:endParaRPr lang="zh-CN" altLang="en-US"/>
          </a:p>
        </p:txBody>
      </p:sp>
      <p:sp>
        <p:nvSpPr>
          <p:cNvPr id="15051" name="Object 15051"/>
          <p:cNvSpPr txBox="1"/>
          <p:nvPr/>
        </p:nvSpPr>
        <p:spPr>
          <a:xfrm>
            <a:off x="18249900" y="10313865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SEO优化</a:t>
            </a:r>
            <a:endParaRPr lang="zh-CN" altLang="en-US"/>
          </a:p>
        </p:txBody>
      </p:sp>
      <p:sp>
        <p:nvSpPr>
          <p:cNvPr id="15052" name="Object 15052"/>
          <p:cNvSpPr txBox="1"/>
          <p:nvPr/>
        </p:nvSpPr>
        <p:spPr>
          <a:xfrm>
            <a:off x="1428750" y="8392475"/>
            <a:ext cx="57277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明确产品定位，挖掘产品卖点，利于后续宣传</a:t>
            </a:r>
            <a:endParaRPr lang="zh-CN" altLang="en-US"/>
          </a:p>
        </p:txBody>
      </p:sp>
      <p:sp>
        <p:nvSpPr>
          <p:cNvPr id="15053" name="Object 15053"/>
          <p:cNvSpPr txBox="1"/>
          <p:nvPr/>
        </p:nvSpPr>
        <p:spPr>
          <a:xfrm>
            <a:off x="9328150" y="8390490"/>
            <a:ext cx="57277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结合市场调研，设计符合用户审美的店铺首页，突出品牌印象</a:t>
            </a:r>
            <a:endParaRPr lang="zh-CN" altLang="en-US"/>
          </a:p>
        </p:txBody>
      </p:sp>
      <p:sp>
        <p:nvSpPr>
          <p:cNvPr id="15054" name="Object 15054"/>
          <p:cNvSpPr txBox="1"/>
          <p:nvPr/>
        </p:nvSpPr>
        <p:spPr>
          <a:xfrm>
            <a:off x="17462500" y="8455380"/>
            <a:ext cx="57277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钻展、直通车投放，进行相关数据统计和复盘</a:t>
            </a:r>
            <a:endParaRPr lang="zh-CN" altLang="en-US"/>
          </a:p>
        </p:txBody>
      </p:sp>
      <p:sp>
        <p:nvSpPr>
          <p:cNvPr id="15055" name="Object 15055"/>
          <p:cNvSpPr txBox="1"/>
          <p:nvPr/>
        </p:nvSpPr>
        <p:spPr>
          <a:xfrm>
            <a:off x="1428750" y="10879690"/>
            <a:ext cx="57277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根据用户反馈，研发爆款产品</a:t>
            </a:r>
            <a:endParaRPr lang="zh-CN" altLang="en-US"/>
          </a:p>
        </p:txBody>
      </p:sp>
      <p:sp>
        <p:nvSpPr>
          <p:cNvPr id="15056" name="Object 15056"/>
          <p:cNvSpPr txBox="1"/>
          <p:nvPr/>
        </p:nvSpPr>
        <p:spPr>
          <a:xfrm>
            <a:off x="9328150" y="10880286"/>
            <a:ext cx="57277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结合产品卖点，设计优化产品详情，促进转化购买</a:t>
            </a:r>
            <a:endParaRPr lang="zh-CN" altLang="en-US"/>
          </a:p>
        </p:txBody>
      </p:sp>
      <p:sp>
        <p:nvSpPr>
          <p:cNvPr id="15057" name="Object 15057"/>
          <p:cNvSpPr txBox="1"/>
          <p:nvPr/>
        </p:nvSpPr>
        <p:spPr>
          <a:xfrm>
            <a:off x="17462500" y="10943786"/>
            <a:ext cx="57277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8333"/>
              </a:lnSpc>
            </a:pPr>
            <a:r>
              <a:rPr sz="28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优化标题，提高宝贝曝光和点击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1790700" y="1473200"/>
            <a:ext cx="546100" cy="5461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1098550" y="3797300"/>
            <a:ext cx="22174200" cy="51181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1098550" y="3797300"/>
            <a:ext cx="22174200" cy="10541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1104900" y="4813300"/>
            <a:ext cx="22174200" cy="508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1104900" y="6845300"/>
            <a:ext cx="22174200" cy="50800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1104900" y="5829300"/>
            <a:ext cx="22174200" cy="50800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1104900" y="7861300"/>
            <a:ext cx="22174200" cy="50800"/>
          </a:xfrm>
          <a:prstGeom prst="rect">
            <a:avLst/>
          </a:prstGeom>
        </p:spPr>
      </p:pic>
      <p:pic>
        <p:nvPicPr>
          <p:cNvPr id="1609" name="image 1609"/>
          <p:cNvPicPr>
            <a:picLocks noChangeAspect="1"/>
          </p:cNvPicPr>
          <p:nvPr/>
        </p:nvPicPr>
        <p:blipFill>
          <a:blip r:embed="rId1609">
                </a:blip>
          <a:srcRect/>
          <a:stretch>
            <a:fillRect/>
          </a:stretch>
        </p:blipFill>
        <p:spPr>
          <a:xfrm rot="0" flipV="0" flipH="0">
            <a:off x="1663700" y="9626600"/>
            <a:ext cx="10528300" cy="2578100"/>
          </a:xfrm>
          <a:prstGeom prst="rect">
            <a:avLst/>
          </a:prstGeom>
        </p:spPr>
      </p:pic>
      <p:pic>
        <p:nvPicPr>
          <p:cNvPr id="16010" name="image 16010"/>
          <p:cNvPicPr>
            <a:picLocks noChangeAspect="1"/>
          </p:cNvPicPr>
          <p:nvPr/>
        </p:nvPicPr>
        <p:blipFill>
          <a:blip r:embed="rId16010">
                </a:blip>
          <a:srcRect/>
          <a:stretch>
            <a:fillRect/>
          </a:stretch>
        </p:blipFill>
        <p:spPr>
          <a:xfrm rot="0" flipV="0" flipH="0">
            <a:off x="12179300" y="9626600"/>
            <a:ext cx="10515600" cy="2578100"/>
          </a:xfrm>
          <a:prstGeom prst="rect">
            <a:avLst/>
          </a:prstGeom>
        </p:spPr>
      </p:pic>
      <p:sp>
        <p:nvSpPr>
          <p:cNvPr id="16011" name="Object 16011"/>
          <p:cNvSpPr txBox="1"/>
          <p:nvPr/>
        </p:nvSpPr>
        <p:spPr>
          <a:xfrm>
            <a:off x="6877050" y="1499585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活动策划</a:t>
            </a:r>
            <a:endParaRPr lang="zh-CN" altLang="en-US"/>
          </a:p>
        </p:txBody>
      </p:sp>
      <p:sp>
        <p:nvSpPr>
          <p:cNvPr id="16012" name="Object 16012"/>
          <p:cNvSpPr txBox="1"/>
          <p:nvPr/>
        </p:nvSpPr>
        <p:spPr>
          <a:xfrm>
            <a:off x="2063750" y="3998456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运营渠道</a:t>
            </a:r>
            <a:endParaRPr lang="zh-CN" altLang="en-US"/>
          </a:p>
        </p:txBody>
      </p:sp>
      <p:sp>
        <p:nvSpPr>
          <p:cNvPr id="16013" name="Object 16013"/>
          <p:cNvSpPr txBox="1"/>
          <p:nvPr/>
        </p:nvSpPr>
        <p:spPr>
          <a:xfrm>
            <a:off x="7360939" y="3987800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预算金额</a:t>
            </a:r>
            <a:endParaRPr lang="zh-CN" altLang="en-US"/>
          </a:p>
        </p:txBody>
      </p:sp>
      <p:sp>
        <p:nvSpPr>
          <p:cNvPr id="16014" name="Object 16014"/>
          <p:cNvSpPr txBox="1"/>
          <p:nvPr/>
        </p:nvSpPr>
        <p:spPr>
          <a:xfrm>
            <a:off x="12242204" y="3987800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ROI</a:t>
            </a:r>
            <a:endParaRPr lang="zh-CN" altLang="en-US"/>
          </a:p>
        </p:txBody>
      </p:sp>
      <p:sp>
        <p:nvSpPr>
          <p:cNvPr id="16015" name="Object 16015"/>
          <p:cNvSpPr txBox="1"/>
          <p:nvPr/>
        </p:nvSpPr>
        <p:spPr>
          <a:xfrm>
            <a:off x="17878671" y="3987800"/>
            <a:ext cx="4152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备注</a:t>
            </a:r>
            <a:endParaRPr lang="zh-CN" altLang="en-US"/>
          </a:p>
        </p:txBody>
      </p:sp>
      <p:sp>
        <p:nvSpPr>
          <p:cNvPr id="16016" name="Object 16016"/>
          <p:cNvSpPr txBox="1"/>
          <p:nvPr/>
        </p:nvSpPr>
        <p:spPr>
          <a:xfrm>
            <a:off x="2070100" y="5080059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直通车</a:t>
            </a:r>
            <a:endParaRPr lang="zh-CN" altLang="en-US"/>
          </a:p>
        </p:txBody>
      </p:sp>
      <p:sp>
        <p:nvSpPr>
          <p:cNvPr id="16017" name="Object 16017"/>
          <p:cNvSpPr txBox="1"/>
          <p:nvPr/>
        </p:nvSpPr>
        <p:spPr>
          <a:xfrm>
            <a:off x="7367289" y="5143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10w</a:t>
            </a:r>
            <a:endParaRPr lang="zh-CN" altLang="en-US"/>
          </a:p>
        </p:txBody>
      </p:sp>
      <p:sp>
        <p:nvSpPr>
          <p:cNvPr id="16018" name="Object 16018"/>
          <p:cNvSpPr txBox="1"/>
          <p:nvPr/>
        </p:nvSpPr>
        <p:spPr>
          <a:xfrm>
            <a:off x="12248554" y="5143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0.8</a:t>
            </a:r>
            <a:endParaRPr lang="zh-CN" altLang="en-US"/>
          </a:p>
        </p:txBody>
      </p:sp>
      <p:sp>
        <p:nvSpPr>
          <p:cNvPr id="16019" name="Object 16019"/>
          <p:cNvSpPr txBox="1"/>
          <p:nvPr/>
        </p:nvSpPr>
        <p:spPr>
          <a:xfrm>
            <a:off x="17561171" y="5140283"/>
            <a:ext cx="47879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持续投放，旺季适当增加</a:t>
            </a:r>
            <a:endParaRPr lang="zh-CN" altLang="en-US"/>
          </a:p>
        </p:txBody>
      </p:sp>
      <p:sp>
        <p:nvSpPr>
          <p:cNvPr id="16020" name="Object 16020"/>
          <p:cNvSpPr txBox="1"/>
          <p:nvPr/>
        </p:nvSpPr>
        <p:spPr>
          <a:xfrm>
            <a:off x="2070100" y="7115630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淘宝客</a:t>
            </a:r>
            <a:endParaRPr lang="zh-CN" altLang="en-US"/>
          </a:p>
        </p:txBody>
      </p:sp>
      <p:sp>
        <p:nvSpPr>
          <p:cNvPr id="16021" name="Object 16021"/>
          <p:cNvSpPr txBox="1"/>
          <p:nvPr/>
        </p:nvSpPr>
        <p:spPr>
          <a:xfrm>
            <a:off x="7367289" y="7175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10w</a:t>
            </a:r>
            <a:endParaRPr lang="zh-CN" altLang="en-US"/>
          </a:p>
        </p:txBody>
      </p:sp>
      <p:sp>
        <p:nvSpPr>
          <p:cNvPr id="16022" name="Object 16022"/>
          <p:cNvSpPr txBox="1"/>
          <p:nvPr/>
        </p:nvSpPr>
        <p:spPr>
          <a:xfrm>
            <a:off x="12248554" y="7175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0.8</a:t>
            </a:r>
            <a:endParaRPr lang="zh-CN" altLang="en-US"/>
          </a:p>
        </p:txBody>
      </p:sp>
      <p:sp>
        <p:nvSpPr>
          <p:cNvPr id="16023" name="Object 16023"/>
          <p:cNvSpPr txBox="1"/>
          <p:nvPr/>
        </p:nvSpPr>
        <p:spPr>
          <a:xfrm>
            <a:off x="17475446" y="7172283"/>
            <a:ext cx="4902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持续投放，旺季适当增加</a:t>
            </a:r>
            <a:endParaRPr lang="zh-CN" altLang="en-US"/>
          </a:p>
        </p:txBody>
      </p:sp>
      <p:sp>
        <p:nvSpPr>
          <p:cNvPr id="16024" name="Object 16024"/>
          <p:cNvSpPr txBox="1"/>
          <p:nvPr/>
        </p:nvSpPr>
        <p:spPr>
          <a:xfrm>
            <a:off x="2070100" y="6093082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钻展</a:t>
            </a:r>
            <a:endParaRPr lang="zh-CN" altLang="en-US"/>
          </a:p>
        </p:txBody>
      </p:sp>
      <p:sp>
        <p:nvSpPr>
          <p:cNvPr id="16025" name="Object 16025"/>
          <p:cNvSpPr txBox="1"/>
          <p:nvPr/>
        </p:nvSpPr>
        <p:spPr>
          <a:xfrm>
            <a:off x="7367289" y="6159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10w</a:t>
            </a:r>
            <a:endParaRPr lang="zh-CN" altLang="en-US"/>
          </a:p>
        </p:txBody>
      </p:sp>
      <p:sp>
        <p:nvSpPr>
          <p:cNvPr id="16026" name="Object 16026"/>
          <p:cNvSpPr txBox="1"/>
          <p:nvPr/>
        </p:nvSpPr>
        <p:spPr>
          <a:xfrm>
            <a:off x="12248554" y="6159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0.8</a:t>
            </a:r>
            <a:endParaRPr lang="zh-CN" altLang="en-US"/>
          </a:p>
        </p:txBody>
      </p:sp>
      <p:sp>
        <p:nvSpPr>
          <p:cNvPr id="16027" name="Object 16027"/>
          <p:cNvSpPr txBox="1"/>
          <p:nvPr/>
        </p:nvSpPr>
        <p:spPr>
          <a:xfrm>
            <a:off x="17475446" y="6156283"/>
            <a:ext cx="4902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持续投放，旺季适当增加</a:t>
            </a:r>
            <a:endParaRPr lang="zh-CN" altLang="en-US"/>
          </a:p>
        </p:txBody>
      </p:sp>
      <p:sp>
        <p:nvSpPr>
          <p:cNvPr id="16028" name="Object 16028"/>
          <p:cNvSpPr txBox="1"/>
          <p:nvPr/>
        </p:nvSpPr>
        <p:spPr>
          <a:xfrm>
            <a:off x="2070100" y="8130043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聚划算</a:t>
            </a:r>
            <a:endParaRPr lang="zh-CN" altLang="en-US"/>
          </a:p>
        </p:txBody>
      </p:sp>
      <p:sp>
        <p:nvSpPr>
          <p:cNvPr id="16029" name="Object 16029"/>
          <p:cNvSpPr txBox="1"/>
          <p:nvPr/>
        </p:nvSpPr>
        <p:spPr>
          <a:xfrm>
            <a:off x="7367289" y="8191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10w</a:t>
            </a:r>
            <a:endParaRPr lang="zh-CN" altLang="en-US"/>
          </a:p>
        </p:txBody>
      </p:sp>
      <p:sp>
        <p:nvSpPr>
          <p:cNvPr id="16030" name="Object 16030"/>
          <p:cNvSpPr txBox="1"/>
          <p:nvPr/>
        </p:nvSpPr>
        <p:spPr>
          <a:xfrm>
            <a:off x="12248554" y="8191855"/>
            <a:ext cx="4140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0.8</a:t>
            </a:r>
            <a:endParaRPr lang="zh-CN" altLang="en-US"/>
          </a:p>
        </p:txBody>
      </p:sp>
      <p:sp>
        <p:nvSpPr>
          <p:cNvPr id="16031" name="Object 16031"/>
          <p:cNvSpPr txBox="1"/>
          <p:nvPr/>
        </p:nvSpPr>
        <p:spPr>
          <a:xfrm>
            <a:off x="17475446" y="8188283"/>
            <a:ext cx="4902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持续投放，旺季适当增加</a:t>
            </a:r>
            <a:endParaRPr lang="zh-CN" altLang="en-US"/>
          </a:p>
        </p:txBody>
      </p:sp>
      <p:sp>
        <p:nvSpPr>
          <p:cNvPr id="16032" name="Object 16032"/>
          <p:cNvSpPr txBox="1"/>
          <p:nvPr/>
        </p:nvSpPr>
        <p:spPr>
          <a:xfrm>
            <a:off x="2202656" y="10012042"/>
            <a:ext cx="2463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预算</a:t>
            </a:r>
            <a:endParaRPr lang="zh-CN" altLang="en-US"/>
          </a:p>
        </p:txBody>
      </p:sp>
      <p:sp>
        <p:nvSpPr>
          <p:cNvPr id="16033" name="Object 16033"/>
          <p:cNvSpPr txBox="1"/>
          <p:nvPr/>
        </p:nvSpPr>
        <p:spPr>
          <a:xfrm>
            <a:off x="13949759" y="10009065"/>
            <a:ext cx="2463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转化目标</a:t>
            </a:r>
            <a:endParaRPr lang="zh-CN" altLang="en-US"/>
          </a:p>
        </p:txBody>
      </p:sp>
      <p:sp>
        <p:nvSpPr>
          <p:cNvPr id="16034" name="Object 16034"/>
          <p:cNvSpPr txBox="1"/>
          <p:nvPr/>
        </p:nvSpPr>
        <p:spPr>
          <a:xfrm>
            <a:off x="2198489" y="10629902"/>
            <a:ext cx="91821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F8F9FA"/>
                </a:solidFill>
                <a:latin typeface="OPPOSans-R"/>
                <a:ea typeface="OPPOSans-R"/>
              </a:rPr>
              <a:t>全年共计40w推广预算，旺季适当增加投放增加销售转化。</a:t>
            </a:r>
            <a:endParaRPr lang="zh-CN" altLang="en-US"/>
          </a:p>
        </p:txBody>
      </p:sp>
      <p:sp>
        <p:nvSpPr>
          <p:cNvPr id="16035" name="Object 16035"/>
          <p:cNvSpPr txBox="1"/>
          <p:nvPr/>
        </p:nvSpPr>
        <p:spPr>
          <a:xfrm>
            <a:off x="13945195" y="10629902"/>
            <a:ext cx="84709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8333"/>
              </a:lnSpc>
            </a:pPr>
            <a:r>
              <a:rPr sz="2800" i="0" b="0" spc="333" dirty="0" smtClean="0" lang="zh-CN">
                <a:solidFill>
                  <a:srgbClr val="F8F9FA"/>
                </a:solidFill>
                <a:latin typeface="OPPOSans-R"/>
                <a:ea typeface="OPPOSans-R"/>
              </a:rPr>
              <a:t>全年预计达到100w销售转化，根据实际情况进行调整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2381250" y="5051994"/>
            <a:ext cx="19621500" cy="1003300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2381250" y="7261794"/>
            <a:ext cx="19621500" cy="1003300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2381250" y="9458894"/>
            <a:ext cx="19621500" cy="1003300"/>
          </a:xfrm>
          <a:prstGeom prst="rect">
            <a:avLst/>
          </a:prstGeom>
        </p:spPr>
      </p:pic>
      <p:pic>
        <p:nvPicPr>
          <p:cNvPr id="1705" name="image 1705"/>
          <p:cNvPicPr>
            <a:picLocks noChangeAspect="1"/>
          </p:cNvPicPr>
          <p:nvPr/>
        </p:nvPicPr>
        <p:blipFill>
          <a:blip r:embed="rId1705">
                </a:blip>
          <a:srcRect/>
          <a:stretch>
            <a:fillRect/>
          </a:stretch>
        </p:blipFill>
        <p:spPr>
          <a:xfrm rot="0" flipV="0" flipH="0">
            <a:off x="1790700" y="1473200"/>
            <a:ext cx="546100" cy="546100"/>
          </a:xfrm>
          <a:prstGeom prst="rect">
            <a:avLst/>
          </a:prstGeom>
        </p:spPr>
      </p:pic>
      <p:pic>
        <p:nvPicPr>
          <p:cNvPr id="1706" name="image 1706"/>
          <p:cNvPicPr>
            <a:picLocks noChangeAspect="1"/>
          </p:cNvPicPr>
          <p:nvPr/>
        </p:nvPicPr>
        <p:blipFill>
          <a:blip r:embed="rId1706">
                </a:blip>
          <a:srcRect/>
          <a:stretch>
            <a:fillRect/>
          </a:stretch>
        </p:blipFill>
        <p:spPr>
          <a:xfrm rot="0" flipV="0" flipH="0">
            <a:off x="1746250" y="4074094"/>
            <a:ext cx="5803900" cy="7391400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/>
        </p:nvPicPr>
        <p:blipFill>
          <a:blip r:embed="rId1707">
                </a:blip>
          <a:srcRect/>
          <a:stretch>
            <a:fillRect/>
          </a:stretch>
        </p:blipFill>
        <p:spPr>
          <a:xfrm rot="0" flipV="0" flipH="0">
            <a:off x="12566650" y="4074094"/>
            <a:ext cx="5803900" cy="7391400"/>
          </a:xfrm>
          <a:prstGeom prst="rect">
            <a:avLst/>
          </a:prstGeom>
        </p:spPr>
      </p:pic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6115050" y="4074094"/>
            <a:ext cx="5715000" cy="7391400"/>
          </a:xfrm>
          <a:prstGeom prst="rect">
            <a:avLst/>
          </a:prstGeom>
        </p:spPr>
      </p:pic>
      <p:pic>
        <p:nvPicPr>
          <p:cNvPr id="1709" name="image 1709"/>
          <p:cNvPicPr>
            <a:picLocks noChangeAspect="1"/>
          </p:cNvPicPr>
          <p:nvPr/>
        </p:nvPicPr>
        <p:blipFill>
          <a:blip r:embed="rId1709">
                </a:blip>
          <a:srcRect/>
          <a:stretch>
            <a:fillRect/>
          </a:stretch>
        </p:blipFill>
        <p:spPr>
          <a:xfrm rot="0" flipV="0" flipH="0">
            <a:off x="16935450" y="4074094"/>
            <a:ext cx="5702300" cy="7391400"/>
          </a:xfrm>
          <a:prstGeom prst="rect">
            <a:avLst/>
          </a:prstGeom>
        </p:spPr>
      </p:pic>
      <p:pic>
        <p:nvPicPr>
          <p:cNvPr id="17010" name="image 17010"/>
          <p:cNvPicPr>
            <a:picLocks noChangeAspect="1"/>
          </p:cNvPicPr>
          <p:nvPr/>
        </p:nvPicPr>
        <p:blipFill>
          <a:blip r:embed="rId17010">
                </a:blip>
          <a:srcRect/>
          <a:stretch>
            <a:fillRect/>
          </a:stretch>
        </p:blipFill>
        <p:spPr>
          <a:xfrm rot="0" flipV="0" flipH="0">
            <a:off x="19955668" y="5553644"/>
            <a:ext cx="1460500" cy="1244600"/>
          </a:xfrm>
          <a:prstGeom prst="rect">
            <a:avLst/>
          </a:prstGeom>
        </p:spPr>
      </p:pic>
      <p:pic>
        <p:nvPicPr>
          <p:cNvPr id="17011" name="image 17011"/>
          <p:cNvPicPr>
            <a:picLocks noChangeAspect="1"/>
          </p:cNvPicPr>
          <p:nvPr/>
        </p:nvPicPr>
        <p:blipFill>
          <a:blip r:embed="rId17011">
                </a:blip>
          <a:srcRect/>
          <a:stretch>
            <a:fillRect/>
          </a:stretch>
        </p:blipFill>
        <p:spPr>
          <a:xfrm rot="0" flipV="0" flipH="0">
            <a:off x="3162300" y="5553644"/>
            <a:ext cx="1485900" cy="1422400"/>
          </a:xfrm>
          <a:prstGeom prst="rect">
            <a:avLst/>
          </a:prstGeom>
        </p:spPr>
      </p:pic>
      <p:pic>
        <p:nvPicPr>
          <p:cNvPr id="17012" name="image 17012"/>
          <p:cNvPicPr>
            <a:picLocks noChangeAspect="1"/>
          </p:cNvPicPr>
          <p:nvPr/>
        </p:nvPicPr>
        <p:blipFill>
          <a:blip r:embed="rId17012">
                </a:blip>
          <a:srcRect/>
          <a:stretch>
            <a:fillRect/>
          </a:stretch>
        </p:blipFill>
        <p:spPr>
          <a:xfrm rot="0" flipV="0" flipH="0">
            <a:off x="14020800" y="5553644"/>
            <a:ext cx="1447800" cy="1447800"/>
          </a:xfrm>
          <a:prstGeom prst="rect">
            <a:avLst/>
          </a:prstGeom>
        </p:spPr>
      </p:pic>
      <p:pic>
        <p:nvPicPr>
          <p:cNvPr id="17013" name="image 17013"/>
          <p:cNvPicPr>
            <a:picLocks noChangeAspect="1"/>
          </p:cNvPicPr>
          <p:nvPr/>
        </p:nvPicPr>
        <p:blipFill>
          <a:blip r:embed="rId17013">
                </a:blip>
          <a:srcRect/>
          <a:stretch>
            <a:fillRect/>
          </a:stretch>
        </p:blipFill>
        <p:spPr>
          <a:xfrm rot="0" flipV="0" flipH="0">
            <a:off x="9290050" y="5565862"/>
            <a:ext cx="1257300" cy="1257300"/>
          </a:xfrm>
          <a:prstGeom prst="rect">
            <a:avLst/>
          </a:prstGeom>
        </p:spPr>
      </p:pic>
      <p:sp>
        <p:nvSpPr>
          <p:cNvPr id="17014" name="Object 17014"/>
          <p:cNvSpPr txBox="1"/>
          <p:nvPr/>
        </p:nvSpPr>
        <p:spPr>
          <a:xfrm>
            <a:off x="6877050" y="1509706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稿定服饰售后服务</a:t>
            </a:r>
            <a:endParaRPr lang="zh-CN" altLang="en-US"/>
          </a:p>
        </p:txBody>
      </p:sp>
      <p:sp>
        <p:nvSpPr>
          <p:cNvPr id="17015" name="Object 17015"/>
          <p:cNvSpPr txBox="1"/>
          <p:nvPr/>
        </p:nvSpPr>
        <p:spPr>
          <a:xfrm>
            <a:off x="2297509" y="7402960"/>
            <a:ext cx="3263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转化目标</a:t>
            </a:r>
            <a:endParaRPr lang="zh-CN" altLang="en-US"/>
          </a:p>
        </p:txBody>
      </p:sp>
      <p:sp>
        <p:nvSpPr>
          <p:cNvPr id="17016" name="Object 17016"/>
          <p:cNvSpPr txBox="1"/>
          <p:nvPr/>
        </p:nvSpPr>
        <p:spPr>
          <a:xfrm>
            <a:off x="7557690" y="7408516"/>
            <a:ext cx="4000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快递服务</a:t>
            </a:r>
            <a:endParaRPr lang="zh-CN" altLang="en-US"/>
          </a:p>
        </p:txBody>
      </p:sp>
      <p:sp>
        <p:nvSpPr>
          <p:cNvPr id="17017" name="Object 17017"/>
          <p:cNvSpPr txBox="1"/>
          <p:nvPr/>
        </p:nvSpPr>
        <p:spPr>
          <a:xfrm>
            <a:off x="18370550" y="7408516"/>
            <a:ext cx="4000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售前售后</a:t>
            </a:r>
            <a:endParaRPr lang="zh-CN" altLang="en-US"/>
          </a:p>
        </p:txBody>
      </p:sp>
      <p:sp>
        <p:nvSpPr>
          <p:cNvPr id="17018" name="Object 17018"/>
          <p:cNvSpPr txBox="1"/>
          <p:nvPr/>
        </p:nvSpPr>
        <p:spPr>
          <a:xfrm>
            <a:off x="13112948" y="7408516"/>
            <a:ext cx="3263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退换货服务</a:t>
            </a:r>
            <a:endParaRPr lang="zh-CN" altLang="en-US"/>
          </a:p>
        </p:txBody>
      </p:sp>
      <p:sp>
        <p:nvSpPr>
          <p:cNvPr id="17019" name="Object 17019"/>
          <p:cNvSpPr txBox="1"/>
          <p:nvPr/>
        </p:nvSpPr>
        <p:spPr>
          <a:xfrm>
            <a:off x="2201664" y="8213855"/>
            <a:ext cx="35052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3道质检工序，保证产品质量</a:t>
            </a:r>
            <a:endParaRPr lang="zh-CN" altLang="en-US"/>
          </a:p>
        </p:txBody>
      </p:sp>
      <p:sp>
        <p:nvSpPr>
          <p:cNvPr id="17020" name="Object 17020"/>
          <p:cNvSpPr txBox="1"/>
          <p:nvPr/>
        </p:nvSpPr>
        <p:spPr>
          <a:xfrm>
            <a:off x="7456090" y="8210680"/>
            <a:ext cx="41021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2800" i="0" b="0" spc="333" dirty="0" smtClean="0" lang="zh-CN">
                <a:solidFill>
                  <a:srgbClr val="F8F9FA"/>
                </a:solidFill>
                <a:latin typeface="OPPOSans-R"/>
                <a:ea typeface="OPPOSans-R"/>
              </a:rPr>
              <a:t>48小时急速发货，提高用户体验</a:t>
            </a:r>
            <a:endParaRPr lang="zh-CN" altLang="en-US"/>
          </a:p>
        </p:txBody>
      </p:sp>
      <p:sp>
        <p:nvSpPr>
          <p:cNvPr id="17021" name="Object 17021"/>
          <p:cNvSpPr txBox="1"/>
          <p:nvPr/>
        </p:nvSpPr>
        <p:spPr>
          <a:xfrm>
            <a:off x="18133218" y="8213657"/>
            <a:ext cx="41021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2800" i="0" b="0" spc="333" dirty="0" smtClean="0" lang="zh-CN">
                <a:solidFill>
                  <a:srgbClr val="F8F9FA"/>
                </a:solidFill>
                <a:latin typeface="OPPOSans-R"/>
                <a:ea typeface="OPPOSans-R"/>
              </a:rPr>
              <a:t>客服经过严格培训上岗，保证服务质量</a:t>
            </a:r>
            <a:endParaRPr lang="zh-CN" altLang="en-US"/>
          </a:p>
        </p:txBody>
      </p:sp>
      <p:sp>
        <p:nvSpPr>
          <p:cNvPr id="17022" name="Object 17022"/>
          <p:cNvSpPr txBox="1"/>
          <p:nvPr/>
        </p:nvSpPr>
        <p:spPr>
          <a:xfrm>
            <a:off x="13011348" y="8212069"/>
            <a:ext cx="3670300" cy="168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2800" i="0" b="0" spc="333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严格执行国家三包政策，如产品因人为或外在因素造成的损坏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21043900" y="11328400"/>
            <a:ext cx="4775200" cy="47752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/>
          <a:stretch>
            <a:fillRect/>
          </a:stretch>
        </p:blipFill>
        <p:spPr>
          <a:xfrm rot="0" flipV="0" flipH="0">
            <a:off x="-25400" y="12585700"/>
            <a:ext cx="24434800" cy="12065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-12700" y="9534550"/>
            <a:ext cx="7810500" cy="4194149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21805900" y="-12700"/>
            <a:ext cx="2603500" cy="28956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/>
          <a:stretch>
            <a:fillRect/>
          </a:stretch>
        </p:blipFill>
        <p:spPr>
          <a:xfrm rot="0" flipV="0" flipH="0">
            <a:off x="-546100" y="4572000"/>
            <a:ext cx="1346200" cy="13462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    </a:blip>
          <a:srcRect/>
          <a:stretch>
            <a:fillRect/>
          </a:stretch>
        </p:blipFill>
        <p:spPr>
          <a:xfrm rot="0" flipV="0" flipH="0">
            <a:off x="14636223" y="4051300"/>
            <a:ext cx="5575300" cy="56134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1807">
                </a:blip>
          <a:srcRect/>
          <a:stretch>
            <a:fillRect/>
          </a:stretch>
        </p:blipFill>
        <p:spPr>
          <a:xfrm rot="0" flipV="0" flipH="0">
            <a:off x="1930400" y="762000"/>
            <a:ext cx="279400" cy="165100"/>
          </a:xfrm>
          <a:prstGeom prst="rect">
            <a:avLst/>
          </a:prstGeom>
        </p:spPr>
      </p:pic>
      <p:pic>
        <p:nvPicPr>
          <p:cNvPr id="1808" name="image 1808"/>
          <p:cNvPicPr>
            <a:picLocks noChangeAspect="1"/>
          </p:cNvPicPr>
          <p:nvPr/>
        </p:nvPicPr>
        <p:blipFill>
          <a:blip r:embed="rId1808">
                </a:blip>
          <a:srcRect/>
          <a:stretch>
            <a:fillRect/>
          </a:stretch>
        </p:blipFill>
        <p:spPr>
          <a:xfrm rot="0" flipV="0" flipH="0">
            <a:off x="16395700" y="2590800"/>
            <a:ext cx="546100" cy="546100"/>
          </a:xfrm>
          <a:prstGeom prst="rect">
            <a:avLst/>
          </a:prstGeom>
        </p:spPr>
      </p:pic>
      <p:sp>
        <p:nvSpPr>
          <p:cNvPr id="1809" name="Object 1809"/>
          <p:cNvSpPr txBox="1"/>
          <p:nvPr/>
        </p:nvSpPr>
        <p:spPr>
          <a:xfrm>
            <a:off x="965667" y="4800381"/>
            <a:ext cx="13731667" cy="223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83333"/>
              </a:lnSpc>
            </a:pPr>
            <a:r>
              <a:rPr sz="17600" i="0" b="0" dirty="0" smtClean="0" lang="zh-CN">
                <a:solidFill>
                  <a:srgbClr val="333333"/>
                </a:solidFill>
                <a:latin typeface="YouSheBiaoTiHei"/>
                <a:ea typeface="YouSheBiaoTiHei"/>
              </a:rPr>
              <a:t>谢谢观看</a:t>
            </a:r>
            <a:endParaRPr lang="zh-CN" altLang="en-US"/>
          </a:p>
        </p:txBody>
      </p:sp>
      <p:sp>
        <p:nvSpPr>
          <p:cNvPr id="18010" name="Object 18010"/>
          <p:cNvSpPr txBox="1"/>
          <p:nvPr/>
        </p:nvSpPr>
        <p:spPr>
          <a:xfrm>
            <a:off x="3026034" y="4098115"/>
            <a:ext cx="116713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70833"/>
              </a:lnSpc>
            </a:pPr>
            <a:r>
              <a:rPr sz="6300" i="0" b="0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THANKS FOR WATCHING</a:t>
            </a:r>
            <a:endParaRPr lang="zh-CN" altLang="en-US"/>
          </a:p>
        </p:txBody>
      </p:sp>
      <p:sp>
        <p:nvSpPr>
          <p:cNvPr id="18011" name="Object 18011"/>
          <p:cNvSpPr txBox="1"/>
          <p:nvPr/>
        </p:nvSpPr>
        <p:spPr>
          <a:xfrm>
            <a:off x="4073282" y="8381363"/>
            <a:ext cx="100584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2020.9.04</a:t>
            </a:r>
            <a:endParaRPr lang="zh-CN" altLang="en-US"/>
          </a:p>
        </p:txBody>
      </p:sp>
      <p:sp>
        <p:nvSpPr>
          <p:cNvPr id="18012" name="Object 18012"/>
          <p:cNvSpPr txBox="1"/>
          <p:nvPr/>
        </p:nvSpPr>
        <p:spPr>
          <a:xfrm>
            <a:off x="287728" y="7035581"/>
            <a:ext cx="1405665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spc="-189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稿定服饰，让潮流时尚更简单</a:t>
            </a:r>
            <a:endParaRPr lang="zh-CN" altLang="en-US"/>
          </a:p>
        </p:txBody>
      </p:sp>
      <p:sp>
        <p:nvSpPr>
          <p:cNvPr id="18013" name="Object 18013"/>
          <p:cNvSpPr txBox="1"/>
          <p:nvPr/>
        </p:nvSpPr>
        <p:spPr>
          <a:xfrm>
            <a:off x="586779" y="563361"/>
            <a:ext cx="32004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spc="135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64300" cy="22098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-25400" y="-12700"/>
            <a:ext cx="1701800" cy="22733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10381152" y="3218209"/>
            <a:ext cx="1663700" cy="11811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10381152" y="7284690"/>
            <a:ext cx="1663700" cy="11811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10381152" y="5253087"/>
            <a:ext cx="1663700" cy="11811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10381152" y="9316690"/>
            <a:ext cx="1663700" cy="1181100"/>
          </a:xfrm>
          <a:prstGeom prst="rect">
            <a:avLst/>
          </a:prstGeom>
        </p:spPr>
      </p:pic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22016103" y="1399362"/>
            <a:ext cx="861237" cy="861237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4468079" y="3724174"/>
            <a:ext cx="4152900" cy="6134100"/>
          </a:xfrm>
          <a:prstGeom prst="rect">
            <a:avLst/>
          </a:prstGeom>
        </p:spPr>
      </p:pic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4963379" y="3724174"/>
            <a:ext cx="3441700" cy="406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4855429" y="9464574"/>
            <a:ext cx="3378200" cy="393700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4895176" y="4309433"/>
            <a:ext cx="2984500" cy="2501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6400" i="0" b="0" dirty="0" smtClean="0" lang="zh-CN">
                <a:solidFill>
                  <a:srgbClr val="FFFFFF"/>
                </a:solidFill>
                <a:latin typeface="YouSheBiaoTiHei"/>
                <a:ea typeface="YouSheBiaoTiHei"/>
              </a:rPr>
              <a:t>目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4503461" y="6716281"/>
            <a:ext cx="2984500" cy="2501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6400" i="0" b="0" dirty="0" smtClean="0" lang="zh-CN">
                <a:solidFill>
                  <a:srgbClr val="FFFFFF"/>
                </a:solidFill>
                <a:latin typeface="YouSheBiaoTiHei"/>
                <a:ea typeface="YouSheBiaoTiHei"/>
              </a:rPr>
              <a:t>录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10463702" y="3262659"/>
            <a:ext cx="1498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10463702" y="5297537"/>
            <a:ext cx="1498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10463702" y="7329140"/>
            <a:ext cx="1498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0463702" y="9361140"/>
            <a:ext cx="14986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2018" name="Object 2018"/>
          <p:cNvSpPr txBox="1"/>
          <p:nvPr/>
        </p:nvSpPr>
        <p:spPr>
          <a:xfrm>
            <a:off x="12254850" y="3218209"/>
            <a:ext cx="6591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企业与品牌</a:t>
            </a:r>
            <a:endParaRPr lang="zh-CN" altLang="en-US"/>
          </a:p>
        </p:txBody>
      </p:sp>
      <p:sp>
        <p:nvSpPr>
          <p:cNvPr id="2019" name="Object 2019"/>
          <p:cNvSpPr txBox="1"/>
          <p:nvPr/>
        </p:nvSpPr>
        <p:spPr>
          <a:xfrm>
            <a:off x="12254850" y="7358409"/>
            <a:ext cx="6591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运营推广计划</a:t>
            </a:r>
            <a:endParaRPr lang="zh-CN" altLang="en-US"/>
          </a:p>
        </p:txBody>
      </p:sp>
      <p:sp>
        <p:nvSpPr>
          <p:cNvPr id="2020" name="Object 2020"/>
          <p:cNvSpPr txBox="1"/>
          <p:nvPr/>
        </p:nvSpPr>
        <p:spPr>
          <a:xfrm>
            <a:off x="12254850" y="5288309"/>
            <a:ext cx="6591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团队与产品</a:t>
            </a:r>
            <a:endParaRPr lang="zh-CN" altLang="en-US"/>
          </a:p>
        </p:txBody>
      </p:sp>
      <p:sp>
        <p:nvSpPr>
          <p:cNvPr id="2021" name="Object 2021"/>
          <p:cNvSpPr txBox="1"/>
          <p:nvPr/>
        </p:nvSpPr>
        <p:spPr>
          <a:xfrm>
            <a:off x="12254850" y="9428509"/>
            <a:ext cx="6591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团队与产品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-25400" y="50800"/>
            <a:ext cx="7696200" cy="120015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-25400" y="10452100"/>
            <a:ext cx="5118100" cy="16129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9550400" y="7422987"/>
            <a:ext cx="6946900" cy="11049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64300" cy="2209800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22466300" y="1943100"/>
            <a:ext cx="546100" cy="546100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-25400" y="4152900"/>
            <a:ext cx="6832600" cy="457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0" i="0" b="1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9448800" y="5111912"/>
            <a:ext cx="11868150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4000" i="0" b="0" dirty="0" smtClean="0" lang="zh-CN">
                <a:solidFill>
                  <a:srgbClr val="333333"/>
                </a:solidFill>
                <a:latin typeface="YouSheBiaoTiHei"/>
                <a:ea typeface="YouSheBiaoTiHei"/>
              </a:rPr>
              <a:t>团队与产品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9734550" y="7594437"/>
            <a:ext cx="6578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品牌简介  /  品牌理念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520700" y="533400"/>
            <a:ext cx="16852900" cy="126365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1938000" y="558800"/>
            <a:ext cx="11785600" cy="125984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727200" y="2629787"/>
            <a:ext cx="4978400" cy="424359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523007" y="1758745"/>
            <a:ext cx="72009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品牌简介</a:t>
            </a:r>
            <a:endParaRPr lang="zh-CN" altLang="en-US"/>
          </a:p>
        </p:txBody>
      </p:sp>
      <p:sp>
        <p:nvSpPr>
          <p:cNvPr id="405" name="Object 405"/>
          <p:cNvSpPr txBox="1"/>
          <p:nvPr/>
        </p:nvSpPr>
        <p:spPr>
          <a:xfrm>
            <a:off x="1521420" y="4593625"/>
            <a:ext cx="72009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稿定品牌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1514276" y="5908904"/>
            <a:ext cx="10629900" cy="2819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5833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稿定服饰品牌创立于2016年，致力于提供女士，男士和儿童休闲日常生活服饰品牌。作为一家全球性企业，稿定服饰通过线上和线下广阔的零售网络与消费者保持紧密联系。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1519634" y="9401807"/>
            <a:ext cx="9753600" cy="1409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5833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满足来自全球世界各地不同的人群，文化和时代对于日常生活，休闲简约需求，深受消费者喜爱。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473200" y="4267200"/>
            <a:ext cx="5905500" cy="26543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7988300" y="4165600"/>
            <a:ext cx="14732000" cy="27051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600200" y="2662433"/>
            <a:ext cx="7442200" cy="393707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5316200" y="5016500"/>
            <a:ext cx="63500" cy="11938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1473200" y="7594600"/>
            <a:ext cx="21259800" cy="1104900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508">
                </a:blip>
          <a:srcRect/>
          <a:stretch>
            <a:fillRect/>
          </a:stretch>
        </p:blipFill>
        <p:spPr>
          <a:xfrm rot="0" flipV="0" flipH="0">
            <a:off x="21894800" y="-25400"/>
            <a:ext cx="4013200" cy="1862327"/>
          </a:xfrm>
          <a:prstGeom prst="rect">
            <a:avLst/>
          </a:prstGeom>
        </p:spPr>
      </p:pic>
      <p:sp>
        <p:nvSpPr>
          <p:cNvPr id="509" name="Object 509"/>
          <p:cNvSpPr txBox="1"/>
          <p:nvPr/>
        </p:nvSpPr>
        <p:spPr>
          <a:xfrm>
            <a:off x="1384895" y="1760729"/>
            <a:ext cx="10871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文化理念&amp;产品路线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2184003" y="5762066"/>
            <a:ext cx="52070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创建行业领先品牌</a:t>
            </a:r>
            <a:endParaRPr lang="zh-CN" altLang="en-US"/>
          </a:p>
        </p:txBody>
      </p:sp>
      <p:sp>
        <p:nvSpPr>
          <p:cNvPr id="5011" name="Object 5011"/>
          <p:cNvSpPr txBox="1"/>
          <p:nvPr/>
        </p:nvSpPr>
        <p:spPr>
          <a:xfrm>
            <a:off x="1667073" y="10163807"/>
            <a:ext cx="21170900" cy="194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5833"/>
              </a:lnSpc>
            </a:pPr>
            <a:r>
              <a:rPr sz="32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服饰品牌全线产品以“休闲简约”为风向，新原创设计，引领国际休闲简约风格风向，崇尚简约与休闲的融合，结构与细节的完美把握，融合东西方服饰的精髓，传递生活舒适气息，本着实用生活主义的态度，配合精彩的细节搭配，设计简约休闲服饰。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9558436" y="5769607"/>
            <a:ext cx="43688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追求舒适生活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16996866" y="5759288"/>
            <a:ext cx="41275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技术精雕细刻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2197100" y="4978400"/>
            <a:ext cx="4927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企业愿景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1689100" y="9385300"/>
            <a:ext cx="49911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产品路线</a:t>
            </a:r>
            <a:endParaRPr lang="zh-CN" altLang="en-US"/>
          </a:p>
        </p:txBody>
      </p:sp>
      <p:sp>
        <p:nvSpPr>
          <p:cNvPr id="5016" name="Object 5016"/>
          <p:cNvSpPr txBox="1"/>
          <p:nvPr/>
        </p:nvSpPr>
        <p:spPr>
          <a:xfrm>
            <a:off x="9679086" y="4978400"/>
            <a:ext cx="41275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企业Slogan</a:t>
            </a:r>
            <a:endParaRPr lang="zh-CN" altLang="en-US"/>
          </a:p>
        </p:txBody>
      </p:sp>
      <p:sp>
        <p:nvSpPr>
          <p:cNvPr id="5017" name="Object 5017"/>
          <p:cNvSpPr txBox="1"/>
          <p:nvPr/>
        </p:nvSpPr>
        <p:spPr>
          <a:xfrm>
            <a:off x="17117516" y="4978400"/>
            <a:ext cx="38862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经营方针</a:t>
            </a:r>
            <a:endParaRPr lang="zh-CN" altLang="en-US"/>
          </a:p>
        </p:txBody>
      </p:sp>
      <p:sp>
        <p:nvSpPr>
          <p:cNvPr id="5018" name="Object 5018"/>
          <p:cNvSpPr txBox="1"/>
          <p:nvPr/>
        </p:nvSpPr>
        <p:spPr>
          <a:xfrm>
            <a:off x="2110581" y="7829550"/>
            <a:ext cx="93345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舒适：休闲、简约风格，打造舒适品牌</a:t>
            </a:r>
            <a:endParaRPr lang="zh-CN" altLang="en-US"/>
          </a:p>
        </p:txBody>
      </p:sp>
      <p:sp>
        <p:nvSpPr>
          <p:cNvPr id="5019" name="Object 5019"/>
          <p:cNvSpPr txBox="1"/>
          <p:nvPr/>
        </p:nvSpPr>
        <p:spPr>
          <a:xfrm>
            <a:off x="13006342" y="7829550"/>
            <a:ext cx="90678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经典：崇尚自由 ，塑造永恒经典   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-12700" y="-25400"/>
            <a:ext cx="4000500" cy="13716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9007170" y="11518900"/>
            <a:ext cx="5402229" cy="22098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2045950" y="4826000"/>
            <a:ext cx="292100" cy="217170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6108700" y="7442200"/>
            <a:ext cx="12166600" cy="2298700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8350250" y="3492500"/>
            <a:ext cx="7683500" cy="18288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9359900" y="6438900"/>
            <a:ext cx="5664200" cy="18288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3536950" y="9385300"/>
            <a:ext cx="17310100" cy="2133600"/>
          </a:xfrm>
          <a:prstGeom prst="rect">
            <a:avLst/>
          </a:prstGeom>
        </p:spPr>
      </p:pic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22036391" y="1481283"/>
            <a:ext cx="761054" cy="761054"/>
          </a:xfrm>
          <a:prstGeom prst="rect">
            <a:avLst/>
          </a:prstGeom>
        </p:spPr>
      </p:pic>
      <p:sp>
        <p:nvSpPr>
          <p:cNvPr id="6010" name="Object 6010"/>
          <p:cNvSpPr txBox="1"/>
          <p:nvPr/>
        </p:nvSpPr>
        <p:spPr>
          <a:xfrm>
            <a:off x="6883400" y="1556537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企业架构</a:t>
            </a:r>
            <a:endParaRPr lang="zh-CN" altLang="en-US"/>
          </a:p>
        </p:txBody>
      </p:sp>
      <p:sp>
        <p:nvSpPr>
          <p:cNvPr id="6011" name="Object 6011"/>
          <p:cNvSpPr txBox="1"/>
          <p:nvPr/>
        </p:nvSpPr>
        <p:spPr>
          <a:xfrm>
            <a:off x="10312400" y="9797015"/>
            <a:ext cx="3759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89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三级</a:t>
            </a:r>
            <a:endParaRPr lang="zh-CN" altLang="en-US"/>
          </a:p>
        </p:txBody>
      </p:sp>
      <p:sp>
        <p:nvSpPr>
          <p:cNvPr id="6012" name="Object 6012"/>
          <p:cNvSpPr txBox="1"/>
          <p:nvPr/>
        </p:nvSpPr>
        <p:spPr>
          <a:xfrm>
            <a:off x="4495800" y="10439400"/>
            <a:ext cx="153924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404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人事部 / 市场部 / 行政部 / 仓储部 / 财务部 / 电商部 / 国际部</a:t>
            </a:r>
            <a:endParaRPr lang="zh-CN" altLang="en-US"/>
          </a:p>
        </p:txBody>
      </p:sp>
      <p:sp>
        <p:nvSpPr>
          <p:cNvPr id="6013" name="Object 6013"/>
          <p:cNvSpPr txBox="1"/>
          <p:nvPr/>
        </p:nvSpPr>
        <p:spPr>
          <a:xfrm>
            <a:off x="10312400" y="6787115"/>
            <a:ext cx="3759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89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二级</a:t>
            </a:r>
            <a:endParaRPr lang="zh-CN" altLang="en-US"/>
          </a:p>
        </p:txBody>
      </p:sp>
      <p:sp>
        <p:nvSpPr>
          <p:cNvPr id="6014" name="Object 6014"/>
          <p:cNvSpPr txBox="1"/>
          <p:nvPr/>
        </p:nvSpPr>
        <p:spPr>
          <a:xfrm>
            <a:off x="10306050" y="7277100"/>
            <a:ext cx="3771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108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总经理</a:t>
            </a:r>
            <a:endParaRPr lang="zh-CN" altLang="en-US"/>
          </a:p>
        </p:txBody>
      </p:sp>
      <p:sp>
        <p:nvSpPr>
          <p:cNvPr id="6015" name="Object 6015"/>
          <p:cNvSpPr txBox="1"/>
          <p:nvPr/>
        </p:nvSpPr>
        <p:spPr>
          <a:xfrm>
            <a:off x="10312400" y="3828015"/>
            <a:ext cx="37592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89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一级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0306050" y="4318000"/>
            <a:ext cx="3771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400" i="0" b="0" spc="108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董事长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473200" y="4165600"/>
            <a:ext cx="21259800" cy="26543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600200" y="2662163"/>
            <a:ext cx="7442200" cy="393964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2044700" y="8001000"/>
            <a:ext cx="2425700" cy="8763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600200" y="7937500"/>
            <a:ext cx="1003300" cy="10033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3423900" y="8001000"/>
            <a:ext cx="2425700" cy="8763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2979400" y="7937500"/>
            <a:ext cx="1003300" cy="1003300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708">
                </a:blip>
          <a:srcRect/>
          <a:stretch>
            <a:fillRect/>
          </a:stretch>
        </p:blipFill>
        <p:spPr>
          <a:xfrm rot="0" flipV="0" flipH="0">
            <a:off x="7772400" y="8001000"/>
            <a:ext cx="2425700" cy="876300"/>
          </a:xfrm>
          <a:prstGeom prst="rect">
            <a:avLst/>
          </a:prstGeom>
        </p:spPr>
      </p:pic>
      <p:pic>
        <p:nvPicPr>
          <p:cNvPr id="709" name="image 709"/>
          <p:cNvPicPr>
            <a:picLocks noChangeAspect="1"/>
          </p:cNvPicPr>
          <p:nvPr/>
        </p:nvPicPr>
        <p:blipFill>
          <a:blip r:embed="rId709">
                </a:blip>
          <a:srcRect/>
          <a:stretch>
            <a:fillRect/>
          </a:stretch>
        </p:blipFill>
        <p:spPr>
          <a:xfrm rot="0" flipV="0" flipH="0">
            <a:off x="7327900" y="7937500"/>
            <a:ext cx="1003300" cy="1003300"/>
          </a:xfrm>
          <a:prstGeom prst="rect">
            <a:avLst/>
          </a:prstGeom>
        </p:spPr>
      </p:pic>
      <p:pic>
        <p:nvPicPr>
          <p:cNvPr id="7010" name="image 7010"/>
          <p:cNvPicPr>
            <a:picLocks noChangeAspect="1"/>
          </p:cNvPicPr>
          <p:nvPr/>
        </p:nvPicPr>
        <p:blipFill>
          <a:blip r:embed="rId7010">
                </a:blip>
          <a:srcRect/>
          <a:stretch>
            <a:fillRect/>
          </a:stretch>
        </p:blipFill>
        <p:spPr>
          <a:xfrm rot="0" flipV="0" flipH="0">
            <a:off x="19088100" y="8001000"/>
            <a:ext cx="2425700" cy="876300"/>
          </a:xfrm>
          <a:prstGeom prst="rect">
            <a:avLst/>
          </a:prstGeom>
        </p:spPr>
      </p:pic>
      <p:pic>
        <p:nvPicPr>
          <p:cNvPr id="7011" name="image 7011"/>
          <p:cNvPicPr>
            <a:picLocks noChangeAspect="1"/>
          </p:cNvPicPr>
          <p:nvPr/>
        </p:nvPicPr>
        <p:blipFill>
          <a:blip r:embed="rId7011">
                </a:blip>
          <a:srcRect/>
          <a:stretch>
            <a:fillRect/>
          </a:stretch>
        </p:blipFill>
        <p:spPr>
          <a:xfrm rot="0" flipV="0" flipH="0">
            <a:off x="18656300" y="7937500"/>
            <a:ext cx="990600" cy="1003300"/>
          </a:xfrm>
          <a:prstGeom prst="rect">
            <a:avLst/>
          </a:prstGeom>
        </p:spPr>
      </p:pic>
      <p:pic>
        <p:nvPicPr>
          <p:cNvPr id="7012" name="image 7012"/>
          <p:cNvPicPr>
            <a:picLocks noChangeAspect="1"/>
          </p:cNvPicPr>
          <p:nvPr/>
        </p:nvPicPr>
        <p:blipFill>
          <a:blip r:embed="rId7012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7241721" y="8064500"/>
            <a:ext cx="117565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02</a:t>
            </a:r>
            <a:endParaRPr lang="zh-CN" altLang="en-US"/>
          </a:p>
        </p:txBody>
      </p:sp>
      <p:sp>
        <p:nvSpPr>
          <p:cNvPr id="7014" name="Object 7014"/>
          <p:cNvSpPr txBox="1"/>
          <p:nvPr/>
        </p:nvSpPr>
        <p:spPr>
          <a:xfrm>
            <a:off x="8385968" y="8089900"/>
            <a:ext cx="1612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客服</a:t>
            </a:r>
            <a:endParaRPr lang="zh-CN" altLang="en-US"/>
          </a:p>
        </p:txBody>
      </p:sp>
      <p:sp>
        <p:nvSpPr>
          <p:cNvPr id="7015" name="Object 7015"/>
          <p:cNvSpPr txBox="1"/>
          <p:nvPr/>
        </p:nvSpPr>
        <p:spPr>
          <a:xfrm>
            <a:off x="1672972" y="9410700"/>
            <a:ext cx="43942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负责店铺整体规划、营销等工作，策划周年庆、节日营销等电商活动。</a:t>
            </a:r>
            <a:endParaRPr lang="zh-CN" altLang="en-US"/>
          </a:p>
        </p:txBody>
      </p:sp>
      <p:sp>
        <p:nvSpPr>
          <p:cNvPr id="7016" name="Object 7016"/>
          <p:cNvSpPr txBox="1"/>
          <p:nvPr/>
        </p:nvSpPr>
        <p:spPr>
          <a:xfrm>
            <a:off x="7328639" y="9412684"/>
            <a:ext cx="43942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解答用户咨询，促进订单达成；确认订单信息，及时进行沟通回复</a:t>
            </a:r>
            <a:endParaRPr lang="zh-CN" altLang="en-US"/>
          </a:p>
        </p:txBody>
      </p:sp>
      <p:sp>
        <p:nvSpPr>
          <p:cNvPr id="7017" name="Object 7017"/>
          <p:cNvSpPr txBox="1"/>
          <p:nvPr/>
        </p:nvSpPr>
        <p:spPr>
          <a:xfrm>
            <a:off x="12876021" y="8064500"/>
            <a:ext cx="1210056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03</a:t>
            </a:r>
            <a:endParaRPr lang="zh-CN" altLang="en-US"/>
          </a:p>
        </p:txBody>
      </p:sp>
      <p:sp>
        <p:nvSpPr>
          <p:cNvPr id="7018" name="Object 7018"/>
          <p:cNvSpPr txBox="1"/>
          <p:nvPr/>
        </p:nvSpPr>
        <p:spPr>
          <a:xfrm>
            <a:off x="14029729" y="8089900"/>
            <a:ext cx="1612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设计</a:t>
            </a:r>
            <a:endParaRPr lang="zh-CN" altLang="en-US"/>
          </a:p>
        </p:txBody>
      </p:sp>
      <p:sp>
        <p:nvSpPr>
          <p:cNvPr id="7019" name="Object 7019"/>
          <p:cNvSpPr txBox="1"/>
          <p:nvPr/>
        </p:nvSpPr>
        <p:spPr>
          <a:xfrm>
            <a:off x="12980139" y="9410303"/>
            <a:ext cx="43942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电商视觉设计，对接运营策划，完成活动/详情页设计</a:t>
            </a:r>
            <a:endParaRPr lang="zh-CN" altLang="en-US"/>
          </a:p>
        </p:txBody>
      </p:sp>
      <p:sp>
        <p:nvSpPr>
          <p:cNvPr id="7020" name="Object 7020"/>
          <p:cNvSpPr txBox="1"/>
          <p:nvPr/>
        </p:nvSpPr>
        <p:spPr>
          <a:xfrm>
            <a:off x="18644339" y="9409906"/>
            <a:ext cx="43942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产品录入、入库、盘点；按订单进行商品包装和发货。</a:t>
            </a:r>
            <a:endParaRPr lang="zh-CN" altLang="en-US"/>
          </a:p>
        </p:txBody>
      </p:sp>
      <p:sp>
        <p:nvSpPr>
          <p:cNvPr id="7021" name="Object 7021"/>
          <p:cNvSpPr txBox="1"/>
          <p:nvPr/>
        </p:nvSpPr>
        <p:spPr>
          <a:xfrm>
            <a:off x="1678777" y="8064500"/>
            <a:ext cx="8890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sp>
        <p:nvSpPr>
          <p:cNvPr id="7022" name="Object 7022"/>
          <p:cNvSpPr txBox="1"/>
          <p:nvPr/>
        </p:nvSpPr>
        <p:spPr>
          <a:xfrm>
            <a:off x="2657276" y="8089900"/>
            <a:ext cx="1612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运营</a:t>
            </a:r>
            <a:endParaRPr lang="zh-CN" altLang="en-US"/>
          </a:p>
        </p:txBody>
      </p:sp>
      <p:sp>
        <p:nvSpPr>
          <p:cNvPr id="7023" name="Object 7023"/>
          <p:cNvSpPr txBox="1"/>
          <p:nvPr/>
        </p:nvSpPr>
        <p:spPr>
          <a:xfrm>
            <a:off x="18569504" y="8064500"/>
            <a:ext cx="1164191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1" dirty="0" smtClean="0" lang="zh-CN">
                <a:solidFill>
                  <a:srgbClr val="333333"/>
                </a:solidFill>
                <a:latin typeface="BarlowCondensed-Medium"/>
                <a:ea typeface="BarlowCondensed-Medium"/>
              </a:rPr>
              <a:t>04</a:t>
            </a:r>
            <a:endParaRPr lang="zh-CN" altLang="en-US"/>
          </a:p>
        </p:txBody>
      </p:sp>
      <p:sp>
        <p:nvSpPr>
          <p:cNvPr id="7024" name="Object 7024"/>
          <p:cNvSpPr txBox="1"/>
          <p:nvPr/>
        </p:nvSpPr>
        <p:spPr>
          <a:xfrm>
            <a:off x="19680832" y="8089900"/>
            <a:ext cx="16129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物流</a:t>
            </a:r>
            <a:endParaRPr lang="zh-CN" altLang="en-US"/>
          </a:p>
        </p:txBody>
      </p:sp>
      <p:sp>
        <p:nvSpPr>
          <p:cNvPr id="7025" name="Object 7025"/>
          <p:cNvSpPr txBox="1"/>
          <p:nvPr/>
        </p:nvSpPr>
        <p:spPr>
          <a:xfrm>
            <a:off x="1384895" y="1760729"/>
            <a:ext cx="10871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文化理念&amp;产品路线</a:t>
            </a:r>
            <a:endParaRPr lang="zh-CN" altLang="en-US"/>
          </a:p>
        </p:txBody>
      </p:sp>
      <p:sp>
        <p:nvSpPr>
          <p:cNvPr id="7026" name="Object 7026"/>
          <p:cNvSpPr txBox="1"/>
          <p:nvPr/>
        </p:nvSpPr>
        <p:spPr>
          <a:xfrm>
            <a:off x="2179835" y="5591807"/>
            <a:ext cx="199390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团队目前共有员工18人，包括电商运营4人、设计3人、客服4人、商务拓展3人、仓储物流4人。</a:t>
            </a:r>
            <a:endParaRPr lang="zh-CN" altLang="en-US"/>
          </a:p>
        </p:txBody>
      </p:sp>
      <p:sp>
        <p:nvSpPr>
          <p:cNvPr id="7027" name="Object 7027"/>
          <p:cNvSpPr txBox="1"/>
          <p:nvPr/>
        </p:nvSpPr>
        <p:spPr>
          <a:xfrm>
            <a:off x="2197100" y="4826000"/>
            <a:ext cx="4927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编制：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17932400" y="11518900"/>
            <a:ext cx="6477000" cy="22098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16738600" y="3695700"/>
            <a:ext cx="4826000" cy="62992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9772650" y="3695700"/>
            <a:ext cx="4826000" cy="62738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2819400" y="3695700"/>
            <a:ext cx="4826000" cy="627380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2222500" y="9258300"/>
            <a:ext cx="4305300" cy="876300"/>
          </a:xfrm>
          <a:prstGeom prst="rect">
            <a:avLst/>
          </a:prstGeom>
        </p:spPr>
      </p:pic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    </a:blip>
          <a:srcRect/>
          <a:stretch>
            <a:fillRect/>
          </a:stretch>
        </p:blipFill>
        <p:spPr>
          <a:xfrm rot="0" flipV="0" flipH="0">
            <a:off x="9220200" y="9258300"/>
            <a:ext cx="4305300" cy="876300"/>
          </a:xfrm>
          <a:prstGeom prst="rect">
            <a:avLst/>
          </a:prstGeom>
        </p:spPr>
      </p:pic>
      <p:pic>
        <p:nvPicPr>
          <p:cNvPr id="808" name="image 808"/>
          <p:cNvPicPr>
            <a:picLocks noChangeAspect="1"/>
          </p:cNvPicPr>
          <p:nvPr/>
        </p:nvPicPr>
        <p:blipFill>
          <a:blip r:embed="rId808">
                </a:blip>
          <a:srcRect/>
          <a:stretch>
            <a:fillRect/>
          </a:stretch>
        </p:blipFill>
        <p:spPr>
          <a:xfrm rot="0" flipV="0" flipH="0">
            <a:off x="16141700" y="9258300"/>
            <a:ext cx="4305300" cy="876300"/>
          </a:xfrm>
          <a:prstGeom prst="rect">
            <a:avLst/>
          </a:prstGeom>
        </p:spPr>
      </p:pic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1714500" y="1473200"/>
            <a:ext cx="546100" cy="546100"/>
          </a:xfrm>
          <a:prstGeom prst="rect">
            <a:avLst/>
          </a:prstGeom>
        </p:spPr>
      </p:pic>
      <p:sp>
        <p:nvSpPr>
          <p:cNvPr id="8010" name="Object 8010"/>
          <p:cNvSpPr txBox="1"/>
          <p:nvPr/>
        </p:nvSpPr>
        <p:spPr>
          <a:xfrm>
            <a:off x="6877050" y="1505142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产品展示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2716014" y="10455630"/>
            <a:ext cx="4826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T恤/外套/长裤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2707878" y="11107139"/>
            <a:ext cx="5181600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spc="357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休闲舒适，彰显上乘质感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2260600" y="9315450"/>
            <a:ext cx="42672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476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休闲系列</a:t>
            </a:r>
            <a:endParaRPr lang="zh-CN" altLang="en-US"/>
          </a:p>
        </p:txBody>
      </p:sp>
      <p:sp>
        <p:nvSpPr>
          <p:cNvPr id="8014" name="Object 8014"/>
          <p:cNvSpPr txBox="1"/>
          <p:nvPr/>
        </p:nvSpPr>
        <p:spPr>
          <a:xfrm>
            <a:off x="9674820" y="10455630"/>
            <a:ext cx="4826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恤衫/外套/长裤</a:t>
            </a:r>
            <a:endParaRPr lang="zh-CN" altLang="en-US"/>
          </a:p>
        </p:txBody>
      </p:sp>
      <p:sp>
        <p:nvSpPr>
          <p:cNvPr id="8015" name="Object 8015"/>
          <p:cNvSpPr txBox="1"/>
          <p:nvPr/>
        </p:nvSpPr>
        <p:spPr>
          <a:xfrm>
            <a:off x="9677201" y="11108727"/>
            <a:ext cx="51816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spc="357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名师设计，版型通用弥补身材缺陷</a:t>
            </a:r>
            <a:endParaRPr lang="zh-CN" altLang="en-US"/>
          </a:p>
        </p:txBody>
      </p:sp>
      <p:sp>
        <p:nvSpPr>
          <p:cNvPr id="8016" name="Object 8016"/>
          <p:cNvSpPr txBox="1"/>
          <p:nvPr/>
        </p:nvSpPr>
        <p:spPr>
          <a:xfrm>
            <a:off x="9220200" y="9271000"/>
            <a:ext cx="43053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547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简约系列</a:t>
            </a:r>
            <a:endParaRPr lang="zh-CN" altLang="en-US"/>
          </a:p>
        </p:txBody>
      </p:sp>
      <p:sp>
        <p:nvSpPr>
          <p:cNvPr id="8017" name="Object 8017"/>
          <p:cNvSpPr txBox="1"/>
          <p:nvPr/>
        </p:nvSpPr>
        <p:spPr>
          <a:xfrm>
            <a:off x="16634420" y="10455630"/>
            <a:ext cx="4826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恤衫/外套/长裤</a:t>
            </a:r>
            <a:endParaRPr lang="zh-CN" altLang="en-US"/>
          </a:p>
        </p:txBody>
      </p:sp>
      <p:sp>
        <p:nvSpPr>
          <p:cNvPr id="8018" name="Object 8018"/>
          <p:cNvSpPr txBox="1"/>
          <p:nvPr/>
        </p:nvSpPr>
        <p:spPr>
          <a:xfrm>
            <a:off x="16632237" y="11110910"/>
            <a:ext cx="5181600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spc="357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甜美清新，使用范围广</a:t>
            </a:r>
            <a:endParaRPr lang="zh-CN" altLang="en-US"/>
          </a:p>
        </p:txBody>
      </p:sp>
      <p:sp>
        <p:nvSpPr>
          <p:cNvPr id="8019" name="Object 8019"/>
          <p:cNvSpPr txBox="1"/>
          <p:nvPr/>
        </p:nvSpPr>
        <p:spPr>
          <a:xfrm>
            <a:off x="16141700" y="9271000"/>
            <a:ext cx="4305307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spc="547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清新系列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520700" y="533400"/>
            <a:ext cx="23329900" cy="126365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2197100" y="2540000"/>
            <a:ext cx="546100" cy="5461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0299700" y="5969000"/>
            <a:ext cx="3771900" cy="37719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1689100" y="4343400"/>
            <a:ext cx="11709400" cy="4521200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10985500" y="7708900"/>
            <a:ext cx="11709400" cy="45212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2514600" y="8362950"/>
            <a:ext cx="4305300" cy="8763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17665700" y="7245350"/>
            <a:ext cx="4305300" cy="8763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14094809" y="4393761"/>
            <a:ext cx="8813800" cy="214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8333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基于生活需求而设计的服装系列，是简单且完成度高的服装零部件，高质量休闲追求体验穿着完美的服装。围绕“简约生活”理念设计，致力于创造适合所有人的现代生活。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6877050" y="1499585"/>
            <a:ext cx="1061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新款IP系列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2749550" y="8420100"/>
            <a:ext cx="38354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476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休闲系列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1635720" y="9749390"/>
            <a:ext cx="9639300" cy="1612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8333"/>
              </a:lnSpc>
            </a:pPr>
            <a:r>
              <a:rPr sz="28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灵感源于妙龄少女青春、活泼、秀气、纯朴、楚楚动人。体现现代化新女性，自由与创新，舒适与雅芳，平静与激情，纯朴的时尚追求与向往</a:t>
            </a:r>
            <a:endParaRPr lang="zh-CN" altLang="en-US"/>
          </a:p>
        </p:txBody>
      </p:sp>
      <p:sp>
        <p:nvSpPr>
          <p:cNvPr id="9012" name="Object 9012"/>
          <p:cNvSpPr txBox="1"/>
          <p:nvPr/>
        </p:nvSpPr>
        <p:spPr>
          <a:xfrm>
            <a:off x="17900650" y="7302500"/>
            <a:ext cx="38354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spc="476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舒心系列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2020-12-02T14:51:22.828Z</dcterms:created>
  <dcterms:modified xsi:type="dcterms:W3CDTF">2020-12-02T14:51:22.828Z</dcterms:modified>
</cp:coreProperties>
</file>